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crdownload" ContentType="image/p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Lst>
  <p:notesMasterIdLst>
    <p:notesMasterId r:id="rId45"/>
  </p:notesMasterIdLst>
  <p:handoutMasterIdLst>
    <p:handoutMasterId r:id="rId46"/>
  </p:handoutMasterIdLst>
  <p:sldIdLst>
    <p:sldId id="319" r:id="rId2"/>
    <p:sldId id="338" r:id="rId3"/>
    <p:sldId id="296" r:id="rId4"/>
    <p:sldId id="297" r:id="rId5"/>
    <p:sldId id="321" r:id="rId6"/>
    <p:sldId id="320" r:id="rId7"/>
    <p:sldId id="298" r:id="rId8"/>
    <p:sldId id="299" r:id="rId9"/>
    <p:sldId id="322" r:id="rId10"/>
    <p:sldId id="301" r:id="rId11"/>
    <p:sldId id="302" r:id="rId12"/>
    <p:sldId id="303" r:id="rId13"/>
    <p:sldId id="306" r:id="rId14"/>
    <p:sldId id="323" r:id="rId15"/>
    <p:sldId id="304" r:id="rId16"/>
    <p:sldId id="305" r:id="rId17"/>
    <p:sldId id="307" r:id="rId18"/>
    <p:sldId id="308" r:id="rId19"/>
    <p:sldId id="309" r:id="rId20"/>
    <p:sldId id="311" r:id="rId21"/>
    <p:sldId id="312" r:id="rId22"/>
    <p:sldId id="313" r:id="rId23"/>
    <p:sldId id="315" r:id="rId24"/>
    <p:sldId id="325" r:id="rId25"/>
    <p:sldId id="326" r:id="rId26"/>
    <p:sldId id="334" r:id="rId27"/>
    <p:sldId id="327" r:id="rId28"/>
    <p:sldId id="335" r:id="rId29"/>
    <p:sldId id="333" r:id="rId30"/>
    <p:sldId id="328" r:id="rId31"/>
    <p:sldId id="336" r:id="rId32"/>
    <p:sldId id="337" r:id="rId33"/>
    <p:sldId id="329" r:id="rId34"/>
    <p:sldId id="330" r:id="rId35"/>
    <p:sldId id="341" r:id="rId36"/>
    <p:sldId id="342" r:id="rId37"/>
    <p:sldId id="331" r:id="rId38"/>
    <p:sldId id="339" r:id="rId39"/>
    <p:sldId id="340" r:id="rId40"/>
    <p:sldId id="332" r:id="rId41"/>
    <p:sldId id="317" r:id="rId42"/>
    <p:sldId id="343" r:id="rId43"/>
    <p:sldId id="294" r:id="rId44"/>
  </p:sldIdLst>
  <p:sldSz cx="18288000" cy="10287000"/>
  <p:notesSz cx="6858000" cy="9144000"/>
  <p:embeddedFontLst>
    <p:embeddedFont>
      <p:font typeface="Calibri" panose="020F0502020204030204" pitchFamily="34" charset="0"/>
      <p:regular r:id="rId47"/>
      <p:bold r:id="rId48"/>
      <p:italic r:id="rId49"/>
      <p:boldItalic r:id="rId50"/>
    </p:embeddedFont>
    <p:embeddedFont>
      <p:font typeface="Calibri Light" panose="020F0302020204030204" pitchFamily="34" charset="0"/>
      <p:regular r:id="rId51"/>
      <p:italic r:id="rId5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24" autoAdjust="0"/>
  </p:normalViewPr>
  <p:slideViewPr>
    <p:cSldViewPr snapToGrid="0">
      <p:cViewPr varScale="1">
        <p:scale>
          <a:sx n="59" d="100"/>
          <a:sy n="59" d="100"/>
        </p:scale>
        <p:origin x="46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2" d="100"/>
          <a:sy n="62"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FA86EE7-89B6-FEE2-F11A-B1C827A6F2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76B784-4FB6-471C-91EA-1AAA7047F172}" type="slidenum">
              <a:rPr lang="en-IN" smtClean="0"/>
              <a:pPr/>
              <a:t>‹#›</a:t>
            </a:fld>
            <a:endParaRPr lang="en-IN"/>
          </a:p>
        </p:txBody>
      </p:sp>
      <p:sp>
        <p:nvSpPr>
          <p:cNvPr id="9" name="Header Placeholder 8">
            <a:extLst>
              <a:ext uri="{FF2B5EF4-FFF2-40B4-BE49-F238E27FC236}">
                <a16:creationId xmlns:a16="http://schemas.microsoft.com/office/drawing/2014/main" id="{B6AE105E-16BB-A797-0565-5E95A0F7C5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err="1"/>
              <a:t>xvs</a:t>
            </a:r>
            <a:endParaRPr lang="en-IN" dirty="0"/>
          </a:p>
        </p:txBody>
      </p:sp>
      <p:sp>
        <p:nvSpPr>
          <p:cNvPr id="12" name="Date Placeholder 11">
            <a:extLst>
              <a:ext uri="{FF2B5EF4-FFF2-40B4-BE49-F238E27FC236}">
                <a16:creationId xmlns:a16="http://schemas.microsoft.com/office/drawing/2014/main" id="{F4D49AAD-8FE3-8291-6D10-5C0BCFBE0E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F12033-2EDF-405D-A660-8698D41E1567}" type="datetime1">
              <a:rPr lang="en-US" smtClean="0"/>
              <a:pPr/>
              <a:t>5/6/2024</a:t>
            </a:fld>
            <a:endParaRPr lang="en-IN"/>
          </a:p>
        </p:txBody>
      </p:sp>
      <p:sp>
        <p:nvSpPr>
          <p:cNvPr id="14" name="Footer Placeholder 13">
            <a:extLst>
              <a:ext uri="{FF2B5EF4-FFF2-40B4-BE49-F238E27FC236}">
                <a16:creationId xmlns:a16="http://schemas.microsoft.com/office/drawing/2014/main" id="{23FBE854-ECCB-3414-A781-B2D310C20D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SAD</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746559785"/>
      </p:ext>
    </p:extLst>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484597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4080683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3BEBE0-55B6-42A5-A8AD-F264E984D930}" type="datetime4">
              <a:rPr lang="en-US" smtClean="0"/>
              <a:t>May 6, 2024</a:t>
            </a:fld>
            <a:endParaRPr lang="en-US"/>
          </a:p>
        </p:txBody>
      </p:sp>
      <p:sp>
        <p:nvSpPr>
          <p:cNvPr id="5" name="Footer Placeholder 4"/>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880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D461A1-C75C-4960-87FE-C44C3A53F349}" type="datetime4">
              <a:rPr lang="en-US" smtClean="0"/>
              <a:t>May 6, 2024</a:t>
            </a:fld>
            <a:endParaRPr lang="en-US"/>
          </a:p>
        </p:txBody>
      </p:sp>
      <p:sp>
        <p:nvSpPr>
          <p:cNvPr id="5" name="Footer Placeholder 4"/>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2934050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F3C4DA-F5D7-42ED-9B44-86875BC26206}" type="datetime4">
              <a:rPr lang="en-US" smtClean="0"/>
              <a:t>May 6, 2024</a:t>
            </a:fld>
            <a:endParaRPr lang="en-US"/>
          </a:p>
        </p:txBody>
      </p:sp>
      <p:sp>
        <p:nvSpPr>
          <p:cNvPr id="5" name="Footer Placeholder 4"/>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794050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1961C3-D638-4547-8C37-7A9E1E7EC723}" type="datetime4">
              <a:rPr lang="en-US" smtClean="0"/>
              <a:t>May 6, 2024</a:t>
            </a:fld>
            <a:endParaRPr lang="en-US"/>
          </a:p>
        </p:txBody>
      </p:sp>
      <p:sp>
        <p:nvSpPr>
          <p:cNvPr id="5" name="Footer Placeholder 4"/>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337648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825F5E-5C78-4E6A-8713-1A0A8F14FF2F}" type="datetime4">
              <a:rPr lang="en-US" smtClean="0"/>
              <a:t>May 6, 2024</a:t>
            </a:fld>
            <a:endParaRPr lang="en-US"/>
          </a:p>
        </p:txBody>
      </p:sp>
      <p:sp>
        <p:nvSpPr>
          <p:cNvPr id="5" name="Footer Placeholder 4"/>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69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884BB7-809A-412C-A34C-F876AB3D7187}" type="datetime4">
              <a:rPr lang="en-US" smtClean="0"/>
              <a:t>May 6, 2024</a:t>
            </a:fld>
            <a:endParaRPr lang="en-US"/>
          </a:p>
        </p:txBody>
      </p:sp>
      <p:sp>
        <p:nvSpPr>
          <p:cNvPr id="6" name="Footer Placeholder 5"/>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17254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F56071E2-7C69-E08A-1AFE-2E7A0032A58B}"/>
              </a:ext>
            </a:extLst>
          </p:cNvPr>
          <p:cNvSpPr>
            <a:spLocks noGrp="1"/>
          </p:cNvSpPr>
          <p:nvPr>
            <p:ph type="dt" sz="half" idx="10"/>
          </p:nvPr>
        </p:nvSpPr>
        <p:spPr/>
        <p:txBody>
          <a:bodyPr/>
          <a:lstStyle/>
          <a:p>
            <a:fld id="{57230CF5-A780-4973-BEE4-E92856EE6AEF}" type="datetime4">
              <a:rPr lang="en-US" smtClean="0"/>
              <a:t>May 6, 2024</a:t>
            </a:fld>
            <a:endParaRPr lang="en-US"/>
          </a:p>
        </p:txBody>
      </p:sp>
      <p:sp>
        <p:nvSpPr>
          <p:cNvPr id="11" name="Footer Placeholder 10">
            <a:extLst>
              <a:ext uri="{FF2B5EF4-FFF2-40B4-BE49-F238E27FC236}">
                <a16:creationId xmlns:a16="http://schemas.microsoft.com/office/drawing/2014/main" id="{B66C106E-F7C0-F15E-EEAE-7574BABE5A8F}"/>
              </a:ext>
            </a:extLst>
          </p:cNvPr>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12" name="Slide Number Placeholder 11">
            <a:extLst>
              <a:ext uri="{FF2B5EF4-FFF2-40B4-BE49-F238E27FC236}">
                <a16:creationId xmlns:a16="http://schemas.microsoft.com/office/drawing/2014/main" id="{8A0CD58A-C169-060C-DAE9-BEFB15E63BE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467317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9EE1DB-581C-46D5-86A4-6F4D17EAFA4C}" type="datetime4">
              <a:rPr lang="en-US" smtClean="0"/>
              <a:t>May 6, 2024</a:t>
            </a:fld>
            <a:endParaRPr lang="en-US"/>
          </a:p>
        </p:txBody>
      </p:sp>
      <p:sp>
        <p:nvSpPr>
          <p:cNvPr id="4" name="Footer Placeholder 3"/>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074179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F6CA7D8D-414D-3E98-2A4E-41E1C7826D6F}"/>
              </a:ext>
            </a:extLst>
          </p:cNvPr>
          <p:cNvSpPr>
            <a:spLocks noGrp="1"/>
          </p:cNvSpPr>
          <p:nvPr>
            <p:ph type="dt" sz="half" idx="10"/>
          </p:nvPr>
        </p:nvSpPr>
        <p:spPr/>
        <p:txBody>
          <a:bodyPr/>
          <a:lstStyle/>
          <a:p>
            <a:fld id="{1070A7B3-EF91-4489-B7FB-B9F018B434AE}" type="datetime4">
              <a:rPr lang="en-US" smtClean="0"/>
              <a:t>May 6, 2024</a:t>
            </a:fld>
            <a:endParaRPr lang="en-US"/>
          </a:p>
        </p:txBody>
      </p:sp>
      <p:sp>
        <p:nvSpPr>
          <p:cNvPr id="3" name="Footer Placeholder 2">
            <a:extLst>
              <a:ext uri="{FF2B5EF4-FFF2-40B4-BE49-F238E27FC236}">
                <a16:creationId xmlns:a16="http://schemas.microsoft.com/office/drawing/2014/main" id="{16911686-75FC-885E-9B6C-C71102A6083A}"/>
              </a:ext>
            </a:extLst>
          </p:cNvPr>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a:extLst>
              <a:ext uri="{FF2B5EF4-FFF2-40B4-BE49-F238E27FC236}">
                <a16:creationId xmlns:a16="http://schemas.microsoft.com/office/drawing/2014/main" id="{602F1127-9E64-DE43-F6A4-F7AD9B59A69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936066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1129A34B-458B-4E31-BCF3-565928E8DC6C}" type="datetime4">
              <a:rPr lang="en-US" smtClean="0"/>
              <a:t>May 6, 2024</a:t>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r>
              <a:rPr lang="en-US" smtClean="0"/>
              <a:t>DEPARTMENT OF ARTIFICIAL INTELLIGENCE AND MACHINE LEARNING   /FIBROINSIGHT: AI-ENABLED PULMONARY FIBROSIS PROGNOSIS</a:t>
            </a:r>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3849128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00BFA955-C73A-45BA-89DA-F846C1FFB441}" type="datetime4">
              <a:rPr lang="en-US" smtClean="0"/>
              <a:t>May 6, 2024</a:t>
            </a:fld>
            <a:endParaRPr lang="en-US"/>
          </a:p>
        </p:txBody>
      </p:sp>
      <p:sp>
        <p:nvSpPr>
          <p:cNvPr id="6" name="Footer Placeholder 5"/>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2435646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5125E741-10CC-4E69-9509-23FA29E9BFB9}" type="datetime4">
              <a:rPr lang="en-US" smtClean="0"/>
              <a:t>May 6, 2024</a:t>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r>
              <a:rPr lang="en-US" smtClean="0"/>
              <a:t>DEPARTMENT OF ARTIFICIAL INTELLIGENCE AND MACHINE LEARNING   /FIBROINSIGHT: AI-ENABLED PULMONARY FIBROSIS PROGNOSIS</a:t>
            </a:r>
            <a:endParaRPr lang="en-IN"/>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25671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6072" indent="-274320" algn="l" defTabSz="1371600" rtl="0" eaLnBrk="1" latinLnBrk="0" hangingPunct="1">
        <a:lnSpc>
          <a:spcPct val="90000"/>
        </a:lnSpc>
        <a:spcBef>
          <a:spcPts val="300"/>
        </a:spcBef>
        <a:spcAft>
          <a:spcPts val="600"/>
        </a:spcAft>
        <a:buClr>
          <a:schemeClr val="accent1"/>
        </a:buClr>
        <a:buFont typeface="Calibri" pitchFamily="34" charset="0"/>
        <a:buChar char="◦"/>
        <a:defRPr sz="2700" kern="1200">
          <a:solidFill>
            <a:schemeClr val="tx1">
              <a:lumMod val="75000"/>
              <a:lumOff val="25000"/>
            </a:schemeClr>
          </a:solidFill>
          <a:latin typeface="+mn-lt"/>
          <a:ea typeface="+mn-ea"/>
          <a:cs typeface="+mn-cs"/>
        </a:defRPr>
      </a:lvl2pPr>
      <a:lvl3pPr marL="85039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3pPr>
      <a:lvl4pPr marL="112471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4pPr>
      <a:lvl5pPr marL="139903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crdownload"/><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hyperlink" Target="https://ieeexplore.ieee.org/abstract/document/10018624" TargetMode="External"/><Relationship Id="rId3" Type="http://schemas.openxmlformats.org/officeDocument/2006/relationships/hyperlink" Target="https://link.springer.com/article/10.1186/s13075-015-0872-2" TargetMode="External"/><Relationship Id="rId7" Type="http://schemas.openxmlformats.org/officeDocument/2006/relationships/hyperlink" Target="https://ieeexplore.ieee.org/abstract/document/9528243" TargetMode="External"/><Relationship Id="rId2" Type="http://schemas.openxmlformats.org/officeDocument/2006/relationships/hyperlink" Target="https://www.nejm.org/doi/full/10.1056/NEJMoa1908681" TargetMode="External"/><Relationship Id="rId1" Type="http://schemas.openxmlformats.org/officeDocument/2006/relationships/slideLayout" Target="../slideLayouts/slideLayout7.xml"/><Relationship Id="rId6" Type="http://schemas.openxmlformats.org/officeDocument/2006/relationships/hyperlink" Target="https://ieeexplore.ieee.org/abstract/document/10047728" TargetMode="External"/><Relationship Id="rId11" Type="http://schemas.openxmlformats.org/officeDocument/2006/relationships/hyperlink" Target="https://youtu.be/8aEkpRNysHE" TargetMode="External"/><Relationship Id="rId5" Type="http://schemas.openxmlformats.org/officeDocument/2006/relationships/hyperlink" Target="https://ieeexplore.ieee.org/abstract/document/9231239/" TargetMode="External"/><Relationship Id="rId10" Type="http://schemas.openxmlformats.org/officeDocument/2006/relationships/hyperlink" Target="https://youtu.be/F2KxuiTXFS8" TargetMode="External"/><Relationship Id="rId4" Type="http://schemas.openxmlformats.org/officeDocument/2006/relationships/hyperlink" Target="https://www.ncbi.nlm.nih.gov/pmc/articles/PMC2698015/" TargetMode="External"/><Relationship Id="rId9" Type="http://schemas.openxmlformats.org/officeDocument/2006/relationships/hyperlink" Target="https://youtu.be/BmYCAp4dRuA"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ieeexplore.ieee.org/author/37086398746" TargetMode="External"/><Relationship Id="rId3" Type="http://schemas.openxmlformats.org/officeDocument/2006/relationships/hyperlink" Target="https://ieeexplore.ieee.org/author/37545388100" TargetMode="External"/><Relationship Id="rId7" Type="http://schemas.openxmlformats.org/officeDocument/2006/relationships/hyperlink" Target="https://ieeexplore.ieee.org/author/37089745000" TargetMode="External"/><Relationship Id="rId2" Type="http://schemas.openxmlformats.org/officeDocument/2006/relationships/hyperlink" Target="https://ieeexplore.ieee.org/author/37088547083" TargetMode="External"/><Relationship Id="rId1" Type="http://schemas.openxmlformats.org/officeDocument/2006/relationships/slideLayout" Target="../slideLayouts/slideLayout7.xml"/><Relationship Id="rId6" Type="http://schemas.openxmlformats.org/officeDocument/2006/relationships/hyperlink" Target="https://ieeexplore.ieee.org/xpl/conhome/9230460/proceeding" TargetMode="External"/><Relationship Id="rId5" Type="http://schemas.openxmlformats.org/officeDocument/2006/relationships/hyperlink" Target="https://ieeexplore.ieee.org/author/37088418100" TargetMode="External"/><Relationship Id="rId10" Type="http://schemas.openxmlformats.org/officeDocument/2006/relationships/hyperlink" Target="https://ieeexplore.ieee.org/xpl/conhome/10046661/proceeding" TargetMode="External"/><Relationship Id="rId4" Type="http://schemas.openxmlformats.org/officeDocument/2006/relationships/hyperlink" Target="https://ieeexplore.ieee.org/author/37088547173" TargetMode="External"/><Relationship Id="rId9" Type="http://schemas.openxmlformats.org/officeDocument/2006/relationships/hyperlink" Target="https://ieeexplore.ieee.org/author/37088872363"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ieeexplore.ieee.org/author/37089708524" TargetMode="External"/><Relationship Id="rId3" Type="http://schemas.openxmlformats.org/officeDocument/2006/relationships/hyperlink" Target="https://ieeexplore.ieee.org/author/37085390767" TargetMode="External"/><Relationship Id="rId7" Type="http://schemas.openxmlformats.org/officeDocument/2006/relationships/hyperlink" Target="https://ieeexplore.ieee.org/author/37076492800" TargetMode="External"/><Relationship Id="rId2" Type="http://schemas.openxmlformats.org/officeDocument/2006/relationships/hyperlink" Target="https://ieeexplore.ieee.org/author/37088959797" TargetMode="External"/><Relationship Id="rId1" Type="http://schemas.openxmlformats.org/officeDocument/2006/relationships/slideLayout" Target="../slideLayouts/slideLayout7.xml"/><Relationship Id="rId6" Type="http://schemas.openxmlformats.org/officeDocument/2006/relationships/hyperlink" Target="https://ieeexplore.ieee.org/author/37089714728" TargetMode="External"/><Relationship Id="rId5" Type="http://schemas.openxmlformats.org/officeDocument/2006/relationships/hyperlink" Target="https://ieeexplore.ieee.org/xpl/conhome/9528077/proceeding" TargetMode="External"/><Relationship Id="rId4" Type="http://schemas.openxmlformats.org/officeDocument/2006/relationships/hyperlink" Target="https://ieeexplore.ieee.org/author/37086921227" TargetMode="External"/><Relationship Id="rId9" Type="http://schemas.openxmlformats.org/officeDocument/2006/relationships/hyperlink" Target="https://ieeexplore.ieee.org/xpl/conhome/10018604/proceed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Sharad\Desktop\download veltech.png"/>
          <p:cNvPicPr>
            <a:picLocks noChangeAspect="1" noChangeArrowheads="1"/>
          </p:cNvPicPr>
          <p:nvPr/>
        </p:nvPicPr>
        <p:blipFill>
          <a:blip r:embed="rId3"/>
          <a:srcRect/>
          <a:stretch>
            <a:fillRect/>
          </a:stretch>
        </p:blipFill>
        <p:spPr bwMode="auto">
          <a:xfrm>
            <a:off x="6826102" y="0"/>
            <a:ext cx="4295554" cy="1438275"/>
          </a:xfrm>
          <a:prstGeom prst="rect">
            <a:avLst/>
          </a:prstGeom>
          <a:noFill/>
        </p:spPr>
      </p:pic>
      <p:sp>
        <p:nvSpPr>
          <p:cNvPr id="22" name="Rectangle 21"/>
          <p:cNvSpPr/>
          <p:nvPr/>
        </p:nvSpPr>
        <p:spPr>
          <a:xfrm>
            <a:off x="748145" y="2137197"/>
            <a:ext cx="17415164" cy="1776064"/>
          </a:xfrm>
          <a:prstGeom prst="rect">
            <a:avLst/>
          </a:prstGeom>
        </p:spPr>
        <p:txBody>
          <a:bodyPr wrap="square">
            <a:spAutoFit/>
          </a:bodyPr>
          <a:lstStyle/>
          <a:p>
            <a:pPr marL="12065" marR="5080" algn="ctr">
              <a:lnSpc>
                <a:spcPct val="101600"/>
              </a:lnSpc>
              <a:spcBef>
                <a:spcPts val="70"/>
              </a:spcBef>
            </a:pPr>
            <a:r>
              <a:rPr lang="en-IN" sz="2000" b="1" spc="-25" dirty="0">
                <a:latin typeface="Times New Roman" pitchFamily="18" charset="0"/>
                <a:cs typeface="Times New Roman" pitchFamily="18" charset="0"/>
              </a:rPr>
              <a:t>DEPARTMENT </a:t>
            </a:r>
            <a:r>
              <a:rPr lang="en-IN" sz="2000" b="1" spc="-5" dirty="0">
                <a:latin typeface="Times New Roman" pitchFamily="18" charset="0"/>
                <a:cs typeface="Times New Roman" pitchFamily="18" charset="0"/>
              </a:rPr>
              <a:t>OF </a:t>
            </a:r>
            <a:r>
              <a:rPr lang="en-IN" sz="2000" b="1" spc="-5" dirty="0" smtClean="0">
                <a:latin typeface="Times New Roman" pitchFamily="18" charset="0"/>
                <a:cs typeface="Times New Roman" pitchFamily="18" charset="0"/>
              </a:rPr>
              <a:t>ARTIFICIAL INTELLIGENCE AND MACHINE LEARNING</a:t>
            </a:r>
            <a:endParaRPr lang="en-IN" sz="2000" b="1" spc="-5" dirty="0">
              <a:latin typeface="Times New Roman" pitchFamily="18" charset="0"/>
              <a:cs typeface="Times New Roman" pitchFamily="18" charset="0"/>
            </a:endParaRPr>
          </a:p>
          <a:p>
            <a:pPr marL="12065" marR="5080" algn="ctr">
              <a:lnSpc>
                <a:spcPct val="101600"/>
              </a:lnSpc>
              <a:spcBef>
                <a:spcPts val="70"/>
              </a:spcBef>
            </a:pPr>
            <a:r>
              <a:rPr lang="en-IN" sz="2000" b="1" spc="-5" dirty="0">
                <a:latin typeface="Times New Roman" pitchFamily="18" charset="0"/>
                <a:cs typeface="Times New Roman" pitchFamily="18" charset="0"/>
              </a:rPr>
              <a:t>SCHOOL OF COMPUTING  </a:t>
            </a:r>
          </a:p>
          <a:p>
            <a:pPr marL="12065" marR="5080" algn="ctr">
              <a:lnSpc>
                <a:spcPct val="101600"/>
              </a:lnSpc>
              <a:spcBef>
                <a:spcPts val="70"/>
              </a:spcBef>
            </a:pPr>
            <a:r>
              <a:rPr lang="en-IN" sz="2000" b="1" dirty="0">
                <a:latin typeface="Times New Roman" pitchFamily="18" charset="0"/>
                <a:cs typeface="Times New Roman" pitchFamily="18" charset="0"/>
              </a:rPr>
              <a:t>10214AM601 </a:t>
            </a:r>
            <a:r>
              <a:rPr lang="en-IN" sz="2000" b="1" spc="-5" dirty="0">
                <a:latin typeface="Times New Roman" pitchFamily="18" charset="0"/>
                <a:cs typeface="Times New Roman" pitchFamily="18" charset="0"/>
              </a:rPr>
              <a:t>MINOR PROJECT -2</a:t>
            </a:r>
          </a:p>
          <a:p>
            <a:pPr marL="12065" marR="5080" algn="ctr">
              <a:lnSpc>
                <a:spcPct val="101600"/>
              </a:lnSpc>
              <a:spcBef>
                <a:spcPts val="70"/>
              </a:spcBef>
            </a:pPr>
            <a:r>
              <a:rPr lang="en-IN" sz="2000" b="1" spc="-5" dirty="0">
                <a:latin typeface="Times New Roman" pitchFamily="18" charset="0"/>
                <a:cs typeface="Times New Roman" pitchFamily="18" charset="0"/>
              </a:rPr>
              <a:t>WINTER SEMESTER(2023-2024)  </a:t>
            </a:r>
          </a:p>
          <a:p>
            <a:pPr marL="12065" marR="5080" algn="ctr">
              <a:lnSpc>
                <a:spcPct val="101600"/>
              </a:lnSpc>
              <a:spcBef>
                <a:spcPts val="70"/>
              </a:spcBef>
            </a:pPr>
            <a:r>
              <a:rPr lang="en-IN" sz="2000" b="1" spc="-5" dirty="0">
                <a:latin typeface="Times New Roman" pitchFamily="18" charset="0"/>
                <a:cs typeface="Times New Roman" pitchFamily="18" charset="0"/>
              </a:rPr>
              <a:t>REVIEW-1</a:t>
            </a:r>
            <a:r>
              <a:rPr lang="en-IN" sz="2000" b="1" dirty="0" smtClean="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29" name="Slide Number Placeholder 3"/>
          <p:cNvSpPr txBox="1">
            <a:spLocks/>
          </p:cNvSpPr>
          <p:nvPr/>
        </p:nvSpPr>
        <p:spPr>
          <a:xfrm>
            <a:off x="15740698" y="275977"/>
            <a:ext cx="21336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chemeClr val="tx1"/>
              </a:solidFill>
              <a:effectLst/>
              <a:uLnTx/>
              <a:uFillTx/>
              <a:latin typeface="Times New Roman" pitchFamily="18" charset="0"/>
              <a:ea typeface="Calibri"/>
              <a:cs typeface="Times New Roman" pitchFamily="18" charset="0"/>
              <a:sym typeface="Calibri"/>
            </a:endParaRPr>
          </a:p>
        </p:txBody>
      </p:sp>
      <p:sp>
        <p:nvSpPr>
          <p:cNvPr id="31" name="Rectangle 30"/>
          <p:cNvSpPr/>
          <p:nvPr/>
        </p:nvSpPr>
        <p:spPr>
          <a:xfrm>
            <a:off x="311727" y="7704404"/>
            <a:ext cx="9144000" cy="1015663"/>
          </a:xfrm>
          <a:prstGeom prst="rect">
            <a:avLst/>
          </a:prstGeom>
        </p:spPr>
        <p:txBody>
          <a:bodyPr>
            <a:spAutoFit/>
          </a:bodyPr>
          <a:lstStyle/>
          <a:p>
            <a:r>
              <a:rPr lang="en-IN" sz="2000" dirty="0" smtClean="0">
                <a:latin typeface="Times New Roman" pitchFamily="18" charset="0"/>
                <a:cs typeface="Times New Roman" pitchFamily="18" charset="0"/>
              </a:rPr>
              <a:t>1.A.N.P. SRI CHARITH   (VTU19917)(21UEAM0003)</a:t>
            </a:r>
            <a:endParaRPr lang="en-IN" sz="2000" dirty="0">
              <a:latin typeface="Times New Roman" pitchFamily="18" charset="0"/>
              <a:cs typeface="Times New Roman" pitchFamily="18" charset="0"/>
            </a:endParaRPr>
          </a:p>
          <a:p>
            <a:r>
              <a:rPr lang="en-IN" sz="2000" dirty="0" smtClean="0">
                <a:latin typeface="Times New Roman" pitchFamily="18" charset="0"/>
                <a:cs typeface="Times New Roman" pitchFamily="18" charset="0"/>
              </a:rPr>
              <a:t>2.M.V. SAI KUMAR        (VTU19945)(21UEAM0040)</a:t>
            </a:r>
            <a:endParaRPr lang="en-IN" sz="2000" dirty="0">
              <a:latin typeface="Times New Roman" pitchFamily="18" charset="0"/>
              <a:cs typeface="Times New Roman" pitchFamily="18" charset="0"/>
            </a:endParaRPr>
          </a:p>
          <a:p>
            <a:r>
              <a:rPr lang="en-IN" sz="2000" dirty="0" smtClean="0">
                <a:latin typeface="Times New Roman" pitchFamily="18" charset="0"/>
                <a:cs typeface="Times New Roman" pitchFamily="18" charset="0"/>
              </a:rPr>
              <a:t>3.U.SRIKANTH REDDY </a:t>
            </a:r>
            <a:r>
              <a:rPr lang="en-IN" sz="2000" dirty="0">
                <a:latin typeface="Times New Roman" pitchFamily="18" charset="0"/>
                <a:cs typeface="Times New Roman" pitchFamily="18" charset="0"/>
              </a:rPr>
              <a:t>(</a:t>
            </a:r>
            <a:r>
              <a:rPr lang="en-IN" sz="2000" dirty="0" smtClean="0">
                <a:latin typeface="Times New Roman" pitchFamily="18" charset="0"/>
                <a:cs typeface="Times New Roman" pitchFamily="18" charset="0"/>
              </a:rPr>
              <a:t>VTU20364)(21UEAM0067</a:t>
            </a:r>
            <a:r>
              <a:rPr lang="en-IN" sz="2000" dirty="0" smtClean="0"/>
              <a:t>)</a:t>
            </a:r>
            <a:endParaRPr lang="en-IN" sz="2000" dirty="0"/>
          </a:p>
        </p:txBody>
      </p:sp>
      <p:sp>
        <p:nvSpPr>
          <p:cNvPr id="32" name="TextBox 31"/>
          <p:cNvSpPr txBox="1"/>
          <p:nvPr/>
        </p:nvSpPr>
        <p:spPr>
          <a:xfrm>
            <a:off x="351841" y="7003473"/>
            <a:ext cx="4344850" cy="400110"/>
          </a:xfrm>
          <a:prstGeom prst="rect">
            <a:avLst/>
          </a:prstGeom>
          <a:noFill/>
        </p:spPr>
        <p:txBody>
          <a:bodyPr wrap="square" rtlCol="0">
            <a:spAutoFit/>
          </a:bodyPr>
          <a:lstStyle/>
          <a:p>
            <a:r>
              <a:rPr lang="en-IN" sz="2000" b="1" dirty="0">
                <a:latin typeface="Times New Roman" pitchFamily="18" charset="0"/>
                <a:cs typeface="Times New Roman" pitchFamily="18" charset="0"/>
              </a:rPr>
              <a:t>PRESENTED BY</a:t>
            </a:r>
          </a:p>
        </p:txBody>
      </p:sp>
      <p:sp>
        <p:nvSpPr>
          <p:cNvPr id="33" name="TextBox 32"/>
          <p:cNvSpPr txBox="1"/>
          <p:nvPr/>
        </p:nvSpPr>
        <p:spPr>
          <a:xfrm>
            <a:off x="12258371" y="6583970"/>
            <a:ext cx="3168503" cy="400110"/>
          </a:xfrm>
          <a:prstGeom prst="rect">
            <a:avLst/>
          </a:prstGeom>
          <a:noFill/>
        </p:spPr>
        <p:txBody>
          <a:bodyPr wrap="square" rtlCol="0">
            <a:spAutoFit/>
          </a:bodyPr>
          <a:lstStyle/>
          <a:p>
            <a:r>
              <a:rPr lang="en-IN" sz="2000" b="1" dirty="0">
                <a:latin typeface="Times New Roman" pitchFamily="18" charset="0"/>
                <a:cs typeface="Times New Roman" pitchFamily="18" charset="0"/>
              </a:rPr>
              <a:t>SUPERVISED BY</a:t>
            </a:r>
          </a:p>
        </p:txBody>
      </p:sp>
      <p:sp>
        <p:nvSpPr>
          <p:cNvPr id="34" name="TextBox 33"/>
          <p:cNvSpPr txBox="1"/>
          <p:nvPr/>
        </p:nvSpPr>
        <p:spPr>
          <a:xfrm>
            <a:off x="11884301" y="7199210"/>
            <a:ext cx="5884154" cy="400110"/>
          </a:xfrm>
          <a:prstGeom prst="rect">
            <a:avLst/>
          </a:prstGeom>
          <a:noFill/>
        </p:spPr>
        <p:txBody>
          <a:bodyPr wrap="square" rtlCol="0">
            <a:spAutoFit/>
          </a:bodyPr>
          <a:lstStyle/>
          <a:p>
            <a:r>
              <a:rPr lang="en-IN" sz="2000" dirty="0" smtClean="0"/>
              <a:t>      </a:t>
            </a:r>
            <a:r>
              <a:rPr lang="en-IN" sz="2000" dirty="0" err="1" smtClean="0"/>
              <a:t>Dr.</a:t>
            </a:r>
            <a:r>
              <a:rPr lang="en-IN" sz="2000" dirty="0"/>
              <a:t> </a:t>
            </a:r>
            <a:r>
              <a:rPr lang="en-IN" sz="2000" dirty="0" err="1"/>
              <a:t>JEEVANANTHAM,ME,PhD</a:t>
            </a:r>
            <a:endParaRPr lang="en-IN" sz="2000" dirty="0"/>
          </a:p>
        </p:txBody>
      </p:sp>
      <p:sp>
        <p:nvSpPr>
          <p:cNvPr id="3" name="Slide Number Placeholder 2">
            <a:extLst>
              <a:ext uri="{FF2B5EF4-FFF2-40B4-BE49-F238E27FC236}">
                <a16:creationId xmlns:a16="http://schemas.microsoft.com/office/drawing/2014/main" id="{3A074ED6-CF7A-5721-E8DB-79CE15E720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a:t>
            </a:fld>
            <a:endParaRPr lang="en-US"/>
          </a:p>
        </p:txBody>
      </p:sp>
      <p:sp>
        <p:nvSpPr>
          <p:cNvPr id="4" name="Footer Placeholder 3">
            <a:extLst>
              <a:ext uri="{FF2B5EF4-FFF2-40B4-BE49-F238E27FC236}">
                <a16:creationId xmlns:a16="http://schemas.microsoft.com/office/drawing/2014/main" id="{A914398D-2412-FDBC-ACEE-C574CFD444F7}"/>
              </a:ext>
            </a:extLst>
          </p:cNvPr>
          <p:cNvSpPr>
            <a:spLocks noGrp="1"/>
          </p:cNvSpPr>
          <p:nvPr>
            <p:ph type="ftr" sz="quarter" idx="11"/>
          </p:nvPr>
        </p:nvSpPr>
        <p:spPr>
          <a:xfrm>
            <a:off x="5529277" y="9689678"/>
            <a:ext cx="7716459" cy="547688"/>
          </a:xfrm>
        </p:spPr>
        <p:txBody>
          <a:bodyPr/>
          <a:lstStyle/>
          <a:p>
            <a:r>
              <a:rPr lang="en-US" smtClean="0"/>
              <a:t>DEPARTMENT OF ARTIFICIAL INTELLIGENCE AND MACHINE LEARNING   /FIBROINSIGHT: AI-ENABLED PULMONARY FIBROSIS PROGNOSIS</a:t>
            </a:r>
            <a:endParaRPr lang="en-IN" dirty="0"/>
          </a:p>
        </p:txBody>
      </p:sp>
      <p:sp>
        <p:nvSpPr>
          <p:cNvPr id="5" name="Date Placeholder 4">
            <a:extLst>
              <a:ext uri="{FF2B5EF4-FFF2-40B4-BE49-F238E27FC236}">
                <a16:creationId xmlns:a16="http://schemas.microsoft.com/office/drawing/2014/main" id="{0E3CE0F6-58C9-CD16-1564-53FAD958EF9E}"/>
              </a:ext>
            </a:extLst>
          </p:cNvPr>
          <p:cNvSpPr>
            <a:spLocks noGrp="1"/>
          </p:cNvSpPr>
          <p:nvPr>
            <p:ph type="dt" sz="half" idx="10"/>
          </p:nvPr>
        </p:nvSpPr>
        <p:spPr/>
        <p:txBody>
          <a:bodyPr/>
          <a:lstStyle/>
          <a:p>
            <a:fld id="{679E1255-80E8-4309-A0B1-DEF77B9F5B9B}" type="datetime4">
              <a:rPr lang="en-US" smtClean="0"/>
              <a:t>May 6, 2024</a:t>
            </a:fld>
            <a:endParaRPr lang="en-US" dirty="0"/>
          </a:p>
        </p:txBody>
      </p:sp>
      <p:pic>
        <p:nvPicPr>
          <p:cNvPr id="13" name="Picture 2" descr="C:\Users\Sharad\Desktop\Logo-Final-A veltech.png">
            <a:extLst>
              <a:ext uri="{FF2B5EF4-FFF2-40B4-BE49-F238E27FC236}">
                <a16:creationId xmlns:a16="http://schemas.microsoft.com/office/drawing/2014/main" id="{02DAE25E-C86A-BBED-9DA8-E19B5DADF85E}"/>
              </a:ext>
            </a:extLst>
          </p:cNvPr>
          <p:cNvPicPr>
            <a:picLocks noChangeAspect="1" noChangeArrowheads="1"/>
          </p:cNvPicPr>
          <p:nvPr/>
        </p:nvPicPr>
        <p:blipFill>
          <a:blip r:embed="rId4"/>
          <a:srcRect/>
          <a:stretch>
            <a:fillRect/>
          </a:stretch>
        </p:blipFill>
        <p:spPr bwMode="auto">
          <a:xfrm>
            <a:off x="15121296" y="502999"/>
            <a:ext cx="1238803" cy="932946"/>
          </a:xfrm>
          <a:prstGeom prst="rect">
            <a:avLst/>
          </a:prstGeom>
          <a:noFill/>
        </p:spPr>
      </p:pic>
      <p:pic>
        <p:nvPicPr>
          <p:cNvPr id="6" name="Picture 5">
            <a:extLst>
              <a:ext uri="{FF2B5EF4-FFF2-40B4-BE49-F238E27FC236}">
                <a16:creationId xmlns:a16="http://schemas.microsoft.com/office/drawing/2014/main" id="{F2D79E25-395C-9E78-BF50-E9842469DE33}"/>
              </a:ext>
            </a:extLst>
          </p:cNvPr>
          <p:cNvPicPr>
            <a:picLocks noChangeAspect="1"/>
          </p:cNvPicPr>
          <p:nvPr/>
        </p:nvPicPr>
        <p:blipFill>
          <a:blip r:embed="rId5"/>
          <a:stretch>
            <a:fillRect/>
          </a:stretch>
        </p:blipFill>
        <p:spPr>
          <a:xfrm>
            <a:off x="16376326" y="313184"/>
            <a:ext cx="1632118" cy="1125091"/>
          </a:xfrm>
          <a:prstGeom prst="rect">
            <a:avLst/>
          </a:prstGeom>
        </p:spPr>
      </p:pic>
      <p:sp>
        <p:nvSpPr>
          <p:cNvPr id="7" name="TextBox 6"/>
          <p:cNvSpPr txBox="1"/>
          <p:nvPr/>
        </p:nvSpPr>
        <p:spPr>
          <a:xfrm>
            <a:off x="5529278" y="4284617"/>
            <a:ext cx="7834025" cy="1354217"/>
          </a:xfrm>
          <a:prstGeom prst="rect">
            <a:avLst/>
          </a:prstGeom>
          <a:noFill/>
        </p:spPr>
        <p:txBody>
          <a:bodyPr wrap="square" rtlCol="0">
            <a:spAutoFit/>
          </a:bodyPr>
          <a:lstStyle/>
          <a:p>
            <a:pPr algn="ctr"/>
            <a:r>
              <a:rPr lang="en-IN" sz="3200" b="1" dirty="0">
                <a:latin typeface="Times New Roman" pitchFamily="18" charset="0"/>
                <a:cs typeface="Times New Roman" pitchFamily="18" charset="0"/>
              </a:rPr>
              <a:t>“FIBROINSIGHT: AI-ENABLED PULMONARY FIBROSIS PROGNOSIS</a:t>
            </a:r>
            <a:r>
              <a:rPr lang="en-IN" sz="3200" b="1" spc="-5" dirty="0" smtClean="0">
                <a:latin typeface="Times New Roman" pitchFamily="18" charset="0"/>
                <a:cs typeface="Times New Roman" pitchFamily="18" charset="0"/>
              </a:rPr>
              <a:t>”</a:t>
            </a:r>
            <a:endParaRPr lang="en-IN" sz="24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35573432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477766-063A-48EC-A295-0652658563B9}" type="datetime4">
              <a:rPr lang="en-US" smtClean="0"/>
              <a:t>May 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a:p>
        </p:txBody>
      </p:sp>
      <p:sp>
        <p:nvSpPr>
          <p:cNvPr id="5" name="Rectangle 4"/>
          <p:cNvSpPr/>
          <p:nvPr/>
        </p:nvSpPr>
        <p:spPr>
          <a:xfrm>
            <a:off x="5245279" y="285296"/>
            <a:ext cx="7853625" cy="823752"/>
          </a:xfrm>
          <a:prstGeom prst="rect">
            <a:avLst/>
          </a:prstGeom>
        </p:spPr>
        <p:txBody>
          <a:bodyPr wrap="none">
            <a:spAutoFit/>
          </a:bodyPr>
          <a:lstStyle/>
          <a:p>
            <a:pPr lvl="1">
              <a:lnSpc>
                <a:spcPct val="150000"/>
              </a:lnSpc>
            </a:pPr>
            <a:r>
              <a:rPr lang="en-IN" sz="3600" b="1" dirty="0" smtClean="0">
                <a:latin typeface="Times New Roman" pitchFamily="18" charset="0"/>
                <a:cs typeface="Times New Roman" pitchFamily="18" charset="0"/>
              </a:rPr>
              <a:t>DESIGN AND METHODOLOGIES</a:t>
            </a:r>
          </a:p>
        </p:txBody>
      </p:sp>
      <p:sp>
        <p:nvSpPr>
          <p:cNvPr id="6" name="Rectangle 5"/>
          <p:cNvSpPr/>
          <p:nvPr/>
        </p:nvSpPr>
        <p:spPr>
          <a:xfrm>
            <a:off x="1559978" y="2438144"/>
            <a:ext cx="15172805" cy="5570756"/>
          </a:xfrm>
          <a:prstGeom prst="rect">
            <a:avLst/>
          </a:prstGeom>
        </p:spPr>
        <p:txBody>
          <a:bodyPr wrap="square">
            <a:spAutoFit/>
          </a:bodyPr>
          <a:lstStyle/>
          <a:p>
            <a:pPr marL="342900" indent="-3429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MODULE 1: EXPLORTORY DATA ANAYSIS</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This helps in data analysis like univariate , bi-variate and multi variate using various graphs.</a:t>
            </a:r>
          </a:p>
          <a:p>
            <a:pPr marL="342900" indent="-342900">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MODULE 2: META DATA AND DICOM DATA ANALYSIS</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This includes processing data cleaning it and making it ready to implement algorithms.</a:t>
            </a:r>
          </a:p>
          <a:p>
            <a:pPr marL="342900" indent="-342900">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MODULE 3: MODEL SELECTION</a:t>
            </a:r>
          </a:p>
          <a:p>
            <a:pPr marL="457200"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Selecting and trying various machine learning models to find which one is best.</a:t>
            </a:r>
          </a:p>
          <a:p>
            <a:pPr marL="457200" indent="-457200">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MODULE 4: TRAINIG AND TESTING</a:t>
            </a:r>
          </a:p>
          <a:p>
            <a:pPr marL="457200"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Training and Testing the model to find the accurate and mot helpful model.</a:t>
            </a:r>
          </a:p>
          <a:p>
            <a:pPr marL="457200" indent="-457200">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MODULE 5: EVALUATION</a:t>
            </a:r>
          </a:p>
          <a:p>
            <a:pPr marL="457200"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Evaluating model based on </a:t>
            </a:r>
            <a:r>
              <a:rPr lang="en-US" sz="2400" dirty="0" err="1" smtClean="0">
                <a:latin typeface="Times New Roman" panose="02020603050405020304" pitchFamily="18" charset="0"/>
                <a:cs typeface="Times New Roman" panose="02020603050405020304" pitchFamily="18" charset="0"/>
              </a:rPr>
              <a:t>laplace</a:t>
            </a:r>
            <a:r>
              <a:rPr lang="en-US" sz="2400" dirty="0" smtClean="0">
                <a:latin typeface="Times New Roman" panose="02020603050405020304" pitchFamily="18" charset="0"/>
                <a:cs typeface="Times New Roman" panose="02020603050405020304" pitchFamily="18" charset="0"/>
              </a:rPr>
              <a:t> log likelihood metric using forced vital capacity.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A57DA5-B48F-4383-8955-2CF14EB620E3}" type="datetime4">
              <a:rPr lang="en-US" smtClean="0"/>
              <a:t>May 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sp>
        <p:nvSpPr>
          <p:cNvPr id="6" name="Rectangle 5"/>
          <p:cNvSpPr/>
          <p:nvPr/>
        </p:nvSpPr>
        <p:spPr>
          <a:xfrm>
            <a:off x="801060" y="698561"/>
            <a:ext cx="16988176" cy="646331"/>
          </a:xfrm>
          <a:prstGeom prst="rect">
            <a:avLst/>
          </a:prstGeom>
        </p:spPr>
        <p:txBody>
          <a:bodyPr wrap="square">
            <a:spAutoFit/>
          </a:bodyPr>
          <a:lstStyle/>
          <a:p>
            <a:r>
              <a:rPr lang="en-US" sz="3600" b="1" dirty="0" smtClean="0">
                <a:latin typeface="Times New Roman" panose="02020603050405020304" pitchFamily="18" charset="0"/>
                <a:cs typeface="Times New Roman" panose="02020603050405020304" pitchFamily="18" charset="0"/>
              </a:rPr>
              <a:t>MODULE 1</a:t>
            </a:r>
            <a:r>
              <a:rPr lang="en-US" sz="2800" b="1" dirty="0" smtClean="0">
                <a:latin typeface="Times New Roman" panose="02020603050405020304" pitchFamily="18" charset="0"/>
                <a:cs typeface="Times New Roman" panose="02020603050405020304" pitchFamily="18" charset="0"/>
              </a:rPr>
              <a:t>: EXPLORATORY DATA ANALYSIS</a:t>
            </a:r>
          </a:p>
        </p:txBody>
      </p:sp>
      <p:sp>
        <p:nvSpPr>
          <p:cNvPr id="5" name="TextBox 4"/>
          <p:cNvSpPr txBox="1"/>
          <p:nvPr/>
        </p:nvSpPr>
        <p:spPr>
          <a:xfrm>
            <a:off x="801060" y="1776548"/>
            <a:ext cx="16171817" cy="1631216"/>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Step 1: collecting data </a:t>
            </a:r>
          </a:p>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For predicting lung function we are using </a:t>
            </a:r>
            <a:r>
              <a:rPr lang="en-IN" sz="2400" dirty="0">
                <a:latin typeface="Times New Roman" panose="02020603050405020304" pitchFamily="18" charset="0"/>
                <a:cs typeface="Times New Roman" panose="02020603050405020304" pitchFamily="18" charset="0"/>
              </a:rPr>
              <a:t>OSIC Pulmonary Fibrosis </a:t>
            </a:r>
            <a:r>
              <a:rPr lang="en-IN" sz="2400" dirty="0" smtClean="0">
                <a:latin typeface="Times New Roman" panose="02020603050405020304" pitchFamily="18" charset="0"/>
                <a:cs typeface="Times New Roman" panose="02020603050405020304" pitchFamily="18" charset="0"/>
              </a:rPr>
              <a:t>Progression dataset. </a:t>
            </a:r>
          </a:p>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This has train and test data with </a:t>
            </a:r>
            <a:r>
              <a:rPr lang="en-IN" sz="2400" dirty="0" err="1" smtClean="0">
                <a:latin typeface="Times New Roman" panose="02020603050405020304" pitchFamily="18" charset="0"/>
                <a:cs typeface="Times New Roman" panose="02020603050405020304" pitchFamily="18" charset="0"/>
              </a:rPr>
              <a:t>dicom</a:t>
            </a:r>
            <a:r>
              <a:rPr lang="en-IN" sz="2400" dirty="0" smtClean="0">
                <a:latin typeface="Times New Roman" panose="02020603050405020304" pitchFamily="18" charset="0"/>
                <a:cs typeface="Times New Roman" panose="02020603050405020304" pitchFamily="18" charset="0"/>
              </a:rPr>
              <a:t> data for image analysis.</a:t>
            </a:r>
          </a:p>
          <a:p>
            <a:pPr marL="342900" indent="-342900">
              <a:buFont typeface="Arial" panose="020B0604020202020204" pitchFamily="34" charset="0"/>
              <a:buChar char="•"/>
            </a:pPr>
            <a:endParaRPr lang="en-IN" sz="2400" dirty="0" smtClean="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124" y="3346208"/>
            <a:ext cx="10189078" cy="54320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4B14B1-F576-4172-9E6F-FF14B9C47167}" type="datetime4">
              <a:rPr lang="en-US" smtClean="0"/>
              <a:t>May 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sp>
        <p:nvSpPr>
          <p:cNvPr id="5" name="Rectangle 4"/>
          <p:cNvSpPr/>
          <p:nvPr/>
        </p:nvSpPr>
        <p:spPr>
          <a:xfrm>
            <a:off x="721136" y="656998"/>
            <a:ext cx="16631681" cy="1261884"/>
          </a:xfrm>
          <a:prstGeom prst="rect">
            <a:avLst/>
          </a:prstGeom>
        </p:spPr>
        <p:txBody>
          <a:bodyPr wrap="square">
            <a:spAutoFit/>
          </a:bodyPr>
          <a:lstStyle/>
          <a:p>
            <a:r>
              <a:rPr lang="en-US" sz="2800" b="1" dirty="0" smtClean="0">
                <a:latin typeface="Times New Roman" panose="02020603050405020304" pitchFamily="18" charset="0"/>
                <a:cs typeface="Times New Roman" panose="02020603050405020304" pitchFamily="18" charset="0"/>
              </a:rPr>
              <a:t>Step 2: Processing the data</a:t>
            </a:r>
          </a:p>
          <a:p>
            <a:pPr marL="457200"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collected data will be processed by cleaning data and removing null values.</a:t>
            </a:r>
          </a:p>
          <a:p>
            <a:pPr marL="457200"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Since it is an large dataset this is done by using various python libraries like pandas, </a:t>
            </a:r>
            <a:r>
              <a:rPr lang="en-US" sz="2400" dirty="0" err="1" smtClean="0">
                <a:latin typeface="Times New Roman" panose="02020603050405020304" pitchFamily="18" charset="0"/>
                <a:cs typeface="Times New Roman" panose="02020603050405020304" pitchFamily="18" charset="0"/>
              </a:rPr>
              <a:t>numpy</a:t>
            </a:r>
            <a:r>
              <a:rPr lang="en-US" sz="2400" dirty="0" smtClean="0">
                <a:latin typeface="Times New Roman" panose="02020603050405020304" pitchFamily="18" charset="0"/>
                <a:cs typeface="Times New Roman" panose="02020603050405020304" pitchFamily="18" charset="0"/>
              </a:rPr>
              <a:t>. </a:t>
            </a:r>
            <a:endParaRPr lang="en-US" sz="2800" dirty="0" smtClean="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601" y="2403505"/>
            <a:ext cx="12837544" cy="6914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75D841-8ECB-481D-AAA4-A48888E6AF5D}" type="datetime4">
              <a:rPr lang="en-US" smtClean="0"/>
              <a:t>May 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p:sp>
        <p:nvSpPr>
          <p:cNvPr id="5" name="TextBox 4"/>
          <p:cNvSpPr txBox="1"/>
          <p:nvPr/>
        </p:nvSpPr>
        <p:spPr>
          <a:xfrm>
            <a:off x="698572" y="483326"/>
            <a:ext cx="16895618" cy="523220"/>
          </a:xfrm>
          <a:prstGeom prst="rect">
            <a:avLst/>
          </a:prstGeom>
          <a:noFill/>
        </p:spPr>
        <p:txBody>
          <a:bodyPr wrap="square" rtlCol="0">
            <a:spAutoFit/>
          </a:bodyPr>
          <a:lstStyle/>
          <a:p>
            <a:r>
              <a:rPr lang="en-IN" sz="2800" b="1" dirty="0" smtClean="0"/>
              <a:t> </a:t>
            </a:r>
            <a:r>
              <a:rPr lang="en-US" sz="2800" b="1" dirty="0">
                <a:latin typeface="Times New Roman" panose="02020603050405020304" pitchFamily="18" charset="0"/>
                <a:cs typeface="Times New Roman" panose="02020603050405020304" pitchFamily="18" charset="0"/>
              </a:rPr>
              <a:t>MODULE 2: META DATA AND DICOM DATA </a:t>
            </a:r>
            <a:r>
              <a:rPr lang="en-US" sz="2800" b="1" dirty="0" smtClean="0">
                <a:latin typeface="Times New Roman" panose="02020603050405020304" pitchFamily="18" charset="0"/>
                <a:cs typeface="Times New Roman" panose="02020603050405020304" pitchFamily="18" charset="0"/>
              </a:rPr>
              <a:t>ANALYSIS</a:t>
            </a:r>
            <a:endParaRPr lang="en-US" sz="28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62149" y="1463040"/>
            <a:ext cx="16132628"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Meta data is data is a data that provides content about other data. </a:t>
            </a:r>
          </a:p>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Here we use metadata analysis to visualize and understand the  dataset and its variables.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373" y="2975048"/>
            <a:ext cx="11274113" cy="60336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F2CA7C-2D23-425C-BB39-339A22CDB24F}" type="datetime4">
              <a:rPr lang="en-US" smtClean="0"/>
              <a:t>May 6,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/FIBROINSIGHT: AI-ENABLED PULMONARY FIBROSIS </a:t>
            </a:r>
            <a:r>
              <a:rPr lang="en-IN" dirty="0" smtClean="0"/>
              <a:t>PROGNOSIS</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a:p>
        </p:txBody>
      </p:sp>
      <p:sp>
        <p:nvSpPr>
          <p:cNvPr id="6" name="TextBox 5"/>
          <p:cNvSpPr txBox="1"/>
          <p:nvPr/>
        </p:nvSpPr>
        <p:spPr>
          <a:xfrm>
            <a:off x="1528354" y="1005840"/>
            <a:ext cx="15290372" cy="1107996"/>
          </a:xfrm>
          <a:prstGeom prst="rect">
            <a:avLst/>
          </a:prstGeom>
          <a:noFill/>
        </p:spPr>
        <p:txBody>
          <a:bodyPr wrap="square" rtlCol="0">
            <a:spAutoFit/>
          </a:bodyPr>
          <a:lstStyle/>
          <a:p>
            <a:pPr marL="342900" indent="-342900">
              <a:buFont typeface="Arial" panose="020B0604020202020204" pitchFamily="34" charset="0"/>
              <a:buChar char="•"/>
            </a:pPr>
            <a:r>
              <a:rPr lang="en-IN" sz="2400" dirty="0" err="1">
                <a:latin typeface="Times New Roman" panose="02020603050405020304" pitchFamily="18" charset="0"/>
                <a:cs typeface="Times New Roman" panose="02020603050405020304" pitchFamily="18" charset="0"/>
              </a:rPr>
              <a:t>Dicom</a:t>
            </a:r>
            <a:r>
              <a:rPr lang="en-IN" sz="2400" dirty="0">
                <a:latin typeface="Times New Roman" panose="02020603050405020304" pitchFamily="18" charset="0"/>
                <a:cs typeface="Times New Roman" panose="02020603050405020304" pitchFamily="18" charset="0"/>
              </a:rPr>
              <a:t> data is image data stored in </a:t>
            </a:r>
            <a:r>
              <a:rPr lang="en-IN" sz="2400" dirty="0" err="1">
                <a:latin typeface="Times New Roman" panose="02020603050405020304" pitchFamily="18" charset="0"/>
                <a:cs typeface="Times New Roman" panose="02020603050405020304" pitchFamily="18" charset="0"/>
              </a:rPr>
              <a:t>dicom</a:t>
            </a:r>
            <a:r>
              <a:rPr lang="en-IN" sz="2400" dirty="0">
                <a:latin typeface="Times New Roman" panose="02020603050405020304" pitchFamily="18" charset="0"/>
                <a:cs typeface="Times New Roman" panose="02020603050405020304" pitchFamily="18" charset="0"/>
              </a:rPr>
              <a:t> file format. This is also used to visualize the images of lungs in gif or apply various masks in lungs.</a:t>
            </a:r>
          </a:p>
          <a:p>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30" y="2351314"/>
            <a:ext cx="11177502" cy="5976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4117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9441AA-82CE-4FB2-B22E-A68B73A8DE55}" type="datetime4">
              <a:rPr lang="en-US" smtClean="0"/>
              <a:t>May 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a:p>
        </p:txBody>
      </p:sp>
      <p:sp>
        <p:nvSpPr>
          <p:cNvPr id="5" name="Rectangle 4"/>
          <p:cNvSpPr/>
          <p:nvPr/>
        </p:nvSpPr>
        <p:spPr>
          <a:xfrm>
            <a:off x="1178852" y="573871"/>
            <a:ext cx="14781583" cy="1015663"/>
          </a:xfrm>
          <a:prstGeom prst="rect">
            <a:avLst/>
          </a:prstGeom>
        </p:spPr>
        <p:txBody>
          <a:bodyPr wrap="square">
            <a:spAutoFit/>
          </a:bodyPr>
          <a:lstStyle/>
          <a:p>
            <a:r>
              <a:rPr lang="en-US" sz="3200" b="1" dirty="0" smtClean="0">
                <a:latin typeface="Times New Roman" panose="02020603050405020304" pitchFamily="18" charset="0"/>
                <a:cs typeface="Times New Roman" panose="02020603050405020304" pitchFamily="18" charset="0"/>
              </a:rPr>
              <a:t>Step 3: Using various masks to identify lung distortion</a:t>
            </a:r>
            <a:endParaRPr lang="en-US" sz="2800" b="1" dirty="0" smtClean="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042" y="1367994"/>
            <a:ext cx="14847201" cy="79535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91F033-1916-4C5D-9C45-72A6361EF5C2}" type="datetime4">
              <a:rPr lang="en-US" smtClean="0"/>
              <a:t>May 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a:t>
            </a:fld>
            <a:endParaRPr lang="en-US"/>
          </a:p>
        </p:txBody>
      </p:sp>
      <p:sp>
        <p:nvSpPr>
          <p:cNvPr id="6" name="Rectangle 5"/>
          <p:cNvSpPr/>
          <p:nvPr/>
        </p:nvSpPr>
        <p:spPr>
          <a:xfrm>
            <a:off x="1645921" y="438491"/>
            <a:ext cx="10037086" cy="1077218"/>
          </a:xfrm>
          <a:prstGeom prst="rect">
            <a:avLst/>
          </a:prstGeom>
        </p:spPr>
        <p:txBody>
          <a:bodyPr wrap="square">
            <a:spAutoFit/>
          </a:bodyPr>
          <a:lstStyle/>
          <a:p>
            <a:r>
              <a:rPr lang="en-US" sz="1600" b="1" dirty="0" smtClean="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Step 4: The output</a:t>
            </a:r>
          </a:p>
          <a:p>
            <a:endParaRPr lang="en-US" sz="3200" b="1" dirty="0" smtClean="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12" y="2836983"/>
            <a:ext cx="8714296" cy="46661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773" y="2264502"/>
            <a:ext cx="5944430" cy="581106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E4718B-3A3B-40CD-AB77-75BC186C88D8}" type="datetime4">
              <a:rPr lang="en-US" smtClean="0"/>
              <a:t>May 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a:t>
            </a:fld>
            <a:endParaRPr lang="en-US"/>
          </a:p>
        </p:txBody>
      </p:sp>
      <p:sp>
        <p:nvSpPr>
          <p:cNvPr id="5" name="Rectangle 4"/>
          <p:cNvSpPr/>
          <p:nvPr/>
        </p:nvSpPr>
        <p:spPr>
          <a:xfrm>
            <a:off x="581890" y="282924"/>
            <a:ext cx="17020309" cy="646331"/>
          </a:xfrm>
          <a:prstGeom prst="rect">
            <a:avLst/>
          </a:prstGeom>
        </p:spPr>
        <p:txBody>
          <a:bodyPr wrap="square">
            <a:spAutoFit/>
          </a:bodyPr>
          <a:lstStyle/>
          <a:p>
            <a:pPr algn="ctr"/>
            <a:r>
              <a:rPr lang="en-US" sz="3600" b="1" dirty="0" smtClean="0">
                <a:latin typeface="Times New Roman" panose="02020603050405020304" pitchFamily="18" charset="0"/>
                <a:cs typeface="Times New Roman" panose="02020603050405020304" pitchFamily="18" charset="0"/>
              </a:rPr>
              <a:t>IMPLEMENTATION</a:t>
            </a:r>
            <a:endParaRPr lang="en-IN" sz="3600" dirty="0"/>
          </a:p>
        </p:txBody>
      </p:sp>
      <p:sp>
        <p:nvSpPr>
          <p:cNvPr id="6" name="Rectangle 5"/>
          <p:cNvSpPr/>
          <p:nvPr/>
        </p:nvSpPr>
        <p:spPr>
          <a:xfrm>
            <a:off x="1039091" y="1703338"/>
            <a:ext cx="9144000" cy="3539430"/>
          </a:xfrm>
          <a:prstGeom prst="rect">
            <a:avLst/>
          </a:prstGeom>
        </p:spPr>
        <p:txBody>
          <a:bodyPr>
            <a:spAutoFit/>
          </a:bodyPr>
          <a:lstStyle/>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Architecture Diagram</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Data –Flow Diagram</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Class Diagram</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Activity Diagram</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Sequence Diagram</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Collaboration Diagram(If applicable)</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E-R Diagram</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080AE2-D74E-4503-9304-0111D8777FAF}" type="datetime4">
              <a:rPr lang="en-US" smtClean="0"/>
              <a:t>May 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a:t>
            </a:fld>
            <a:endParaRPr lang="en-US"/>
          </a:p>
        </p:txBody>
      </p:sp>
      <p:sp>
        <p:nvSpPr>
          <p:cNvPr id="5" name="Rectangle 4"/>
          <p:cNvSpPr/>
          <p:nvPr/>
        </p:nvSpPr>
        <p:spPr>
          <a:xfrm>
            <a:off x="498764" y="768927"/>
            <a:ext cx="16521545" cy="646331"/>
          </a:xfrm>
          <a:prstGeom prst="rect">
            <a:avLst/>
          </a:prstGeom>
        </p:spPr>
        <p:txBody>
          <a:bodyPr wrap="square">
            <a:spAutoFit/>
          </a:bodyPr>
          <a:lstStyle/>
          <a:p>
            <a:r>
              <a:rPr lang="en-US" sz="3600" b="1" dirty="0" smtClean="0">
                <a:latin typeface="Times New Roman" panose="02020603050405020304" pitchFamily="18" charset="0"/>
                <a:cs typeface="Times New Roman" panose="02020603050405020304" pitchFamily="18" charset="0"/>
              </a:rPr>
              <a:t>                                                 Architecture Diagram</a:t>
            </a:r>
          </a:p>
        </p:txBody>
      </p:sp>
      <p:sp>
        <p:nvSpPr>
          <p:cNvPr id="6" name="TextBox 5"/>
          <p:cNvSpPr txBox="1"/>
          <p:nvPr/>
        </p:nvSpPr>
        <p:spPr>
          <a:xfrm>
            <a:off x="872836" y="2452255"/>
            <a:ext cx="16916400" cy="6555641"/>
          </a:xfrm>
          <a:prstGeom prst="rect">
            <a:avLst/>
          </a:prstGeom>
          <a:noFill/>
        </p:spPr>
        <p:txBody>
          <a:bodyPr wrap="square" numCol="2" rtlCol="0">
            <a:spAutoFit/>
          </a:bodyPr>
          <a:lstStyle/>
          <a:p>
            <a:r>
              <a:rPr lang="en-IN" sz="2400" dirty="0" smtClean="0"/>
              <a:t>																		</a:t>
            </a:r>
            <a:br>
              <a:rPr lang="en-IN" sz="2400" dirty="0" smtClean="0"/>
            </a:br>
            <a:r>
              <a:rPr lang="en-US" b="1" dirty="0"/>
              <a:t>Data Input:</a:t>
            </a:r>
            <a:endParaRPr lang="en-US" dirty="0"/>
          </a:p>
          <a:p>
            <a:pPr lvl="1"/>
            <a:r>
              <a:rPr lang="en-US" dirty="0"/>
              <a:t>The system receives patient data, including chest X-ray images and medical history information, represented by the "Patient Data" class.</a:t>
            </a:r>
          </a:p>
          <a:p>
            <a:r>
              <a:rPr lang="en-US" b="1" dirty="0"/>
              <a:t>Preprocessing:</a:t>
            </a:r>
            <a:endParaRPr lang="en-US" dirty="0"/>
          </a:p>
          <a:p>
            <a:pPr lvl="1"/>
            <a:r>
              <a:rPr lang="en-US" dirty="0"/>
              <a:t>The received data undergoes preprocessing tasks such as image resizing, format conversion, and noise reduction, handled by the "Preprocessing Module" class.</a:t>
            </a:r>
          </a:p>
          <a:p>
            <a:r>
              <a:rPr lang="en-US" b="1" dirty="0"/>
              <a:t>Feature Extraction:</a:t>
            </a:r>
            <a:endParaRPr lang="en-US" dirty="0"/>
          </a:p>
          <a:p>
            <a:pPr lvl="1"/>
            <a:r>
              <a:rPr lang="en-US" dirty="0"/>
              <a:t>After preprocessing, relevant features are extracted from the data, which could include image intensity values or textures, performed by the "Feature Extraction Module" class.</a:t>
            </a:r>
          </a:p>
          <a:p>
            <a:r>
              <a:rPr lang="en-US" b="1" dirty="0"/>
              <a:t>Machine Learning Model:</a:t>
            </a:r>
            <a:endParaRPr lang="en-US" dirty="0"/>
          </a:p>
          <a:p>
            <a:pPr lvl="1"/>
            <a:r>
              <a:rPr lang="en-US" dirty="0"/>
              <a:t>The extracted features are then fed into the "Machine Learning Model" class, which represents a trained model capable of predicting the presence of pulmonary fibrosis based on the input features.</a:t>
            </a:r>
          </a:p>
          <a:p>
            <a:r>
              <a:rPr lang="en-US" b="1" dirty="0"/>
              <a:t>Prediction Output:</a:t>
            </a:r>
            <a:endParaRPr lang="en-US" dirty="0"/>
          </a:p>
          <a:p>
            <a:pPr lvl="1"/>
            <a:r>
              <a:rPr lang="en-US" dirty="0"/>
              <a:t>Finally, the system generates a prediction output, represented by the "Prediction" class, indicating whether the input chest X-ray image shows signs of pulmonary fibrosis or not.</a:t>
            </a:r>
          </a:p>
          <a:p>
            <a:r>
              <a:rPr lang="en-IN" sz="2400" smtClean="0"/>
              <a:t/>
            </a:r>
            <a:br>
              <a:rPr lang="en-IN" sz="2400" smtClean="0"/>
            </a:br>
            <a:endParaRPr lang="en-IN" dirty="0" smtClean="0"/>
          </a:p>
          <a:p>
            <a:r>
              <a:rPr lang="en-IN" dirty="0" smtClean="0"/>
              <a:t> </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5081" y="1770473"/>
            <a:ext cx="6695228" cy="67997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A73B39-AA13-48B0-8014-58A1B57E0BD4}" type="datetime4">
              <a:rPr lang="en-US" smtClean="0"/>
              <a:t>May 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a:t>
            </a:fld>
            <a:endParaRPr lang="en-US"/>
          </a:p>
        </p:txBody>
      </p:sp>
      <p:sp>
        <p:nvSpPr>
          <p:cNvPr id="5" name="Rectangle 4"/>
          <p:cNvSpPr/>
          <p:nvPr/>
        </p:nvSpPr>
        <p:spPr>
          <a:xfrm>
            <a:off x="774378" y="594652"/>
            <a:ext cx="17014857" cy="646331"/>
          </a:xfrm>
          <a:prstGeom prst="rect">
            <a:avLst/>
          </a:prstGeom>
        </p:spPr>
        <p:txBody>
          <a:bodyPr wrap="square">
            <a:spAutoFit/>
          </a:bodyPr>
          <a:lstStyle/>
          <a:p>
            <a:r>
              <a:rPr lang="en-US" sz="3600" b="1" dirty="0" smtClean="0">
                <a:latin typeface="Times New Roman" panose="02020603050405020304" pitchFamily="18" charset="0"/>
                <a:cs typeface="Times New Roman" panose="02020603050405020304" pitchFamily="18" charset="0"/>
              </a:rPr>
              <a:t>                                                  Data –Flow Diagram</a:t>
            </a:r>
          </a:p>
        </p:txBody>
      </p:sp>
      <p:sp>
        <p:nvSpPr>
          <p:cNvPr id="10" name="TextBox 9"/>
          <p:cNvSpPr txBox="1"/>
          <p:nvPr/>
        </p:nvSpPr>
        <p:spPr>
          <a:xfrm>
            <a:off x="1051723" y="3996383"/>
            <a:ext cx="9043290" cy="1569660"/>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The above diagram represents the flow of data which starts from dataset </a:t>
            </a:r>
            <a:r>
              <a:rPr lang="en-IN" sz="2400" dirty="0" err="1" smtClean="0">
                <a:latin typeface="Times New Roman" panose="02020603050405020304" pitchFamily="18" charset="0"/>
                <a:cs typeface="Times New Roman" panose="02020603050405020304" pitchFamily="18" charset="0"/>
              </a:rPr>
              <a:t>osis</a:t>
            </a:r>
            <a:r>
              <a:rPr lang="en-IN" sz="2400" dirty="0" smtClean="0">
                <a:latin typeface="Times New Roman" panose="02020603050405020304" pitchFamily="18" charset="0"/>
                <a:cs typeface="Times New Roman" panose="02020603050405020304" pitchFamily="18" charset="0"/>
              </a:rPr>
              <a:t> pulmonary fibrosis and then initiated into various parts of code. It is shown that this dataset has three sub files named train , test and sample data.</a:t>
            </a:r>
            <a:endParaRPr lang="en-IN"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5522" y="1240984"/>
            <a:ext cx="6021960" cy="80877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84B1D917-16EA-4D69-8845-9832B0C2F6AA}" type="datetime4">
              <a:rPr lang="en-US"/>
              <a:pPr>
                <a:defRPr/>
              </a:pPr>
              <a:t>May 6, 2024</a:t>
            </a:fld>
            <a:endParaRPr lang="en-US"/>
          </a:p>
        </p:txBody>
      </p:sp>
      <p:sp>
        <p:nvSpPr>
          <p:cNvPr id="3" name="Footer Placeholder 2"/>
          <p:cNvSpPr>
            <a:spLocks noGrp="1"/>
          </p:cNvSpPr>
          <p:nvPr>
            <p:ph type="ftr" sz="quarter" idx="11"/>
          </p:nvPr>
        </p:nvSpPr>
        <p:spPr/>
        <p:txBody>
          <a:bodyPr/>
          <a:lstStyle/>
          <a:p>
            <a:r>
              <a:rPr lang="en-US" dirty="0"/>
              <a:t>DEPARTMENT OF ARTIFICIAL INTELLIGENCE AND MACHINE LEARNING   /FIBROINSIGHT: AI-ENABLED PULMONARY FIBROSIS PROGNOSIS</a:t>
            </a:r>
            <a:endParaRPr lang="en-IN" dirty="0"/>
          </a:p>
        </p:txBody>
      </p:sp>
      <p:sp>
        <p:nvSpPr>
          <p:cNvPr id="4" name="Slide Number Placeholder 3"/>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CA74CB50-C56A-4379-BB35-29690528230F}" type="slidenum">
              <a:rPr lang="en-US" altLang="en-US">
                <a:solidFill>
                  <a:srgbClr val="FFFFFF"/>
                </a:solidFill>
              </a:rPr>
              <a:pPr/>
              <a:t>2</a:t>
            </a:fld>
            <a:endParaRPr lang="en-US" altLang="en-US">
              <a:solidFill>
                <a:srgbClr val="FFFFFF"/>
              </a:solidFill>
            </a:endParaRPr>
          </a:p>
        </p:txBody>
      </p:sp>
      <p:sp>
        <p:nvSpPr>
          <p:cNvPr id="12293" name="Rectangle 4"/>
          <p:cNvSpPr>
            <a:spLocks noChangeArrowheads="1"/>
          </p:cNvSpPr>
          <p:nvPr/>
        </p:nvSpPr>
        <p:spPr bwMode="auto">
          <a:xfrm>
            <a:off x="654050" y="771525"/>
            <a:ext cx="16292513" cy="747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IN" altLang="en-US" sz="2000" b="1" dirty="0">
                <a:latin typeface="Times New Roman" panose="02020603050405020304" pitchFamily="18" charset="0"/>
                <a:cs typeface="Times New Roman" panose="02020603050405020304" pitchFamily="18" charset="0"/>
              </a:rPr>
              <a:t>OVERVIEW </a:t>
            </a: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ABSTRACT</a:t>
            </a: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OBJECTIVE</a:t>
            </a: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INTRODUCTION</a:t>
            </a: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LITERATURE REVIEW </a:t>
            </a:r>
          </a:p>
          <a:p>
            <a:pPr lvl="1" eaLnBrk="1" hangingPunct="1">
              <a:lnSpc>
                <a:spcPct val="150000"/>
              </a:lnSpc>
              <a:buFont typeface="Wingdings" panose="05000000000000000000" pitchFamily="2" charset="2"/>
              <a:buChar char="q"/>
            </a:pPr>
            <a:r>
              <a:rPr lang="en-IN" altLang="en-US" sz="2000" dirty="0" smtClean="0">
                <a:latin typeface="Times New Roman" panose="02020603050405020304" pitchFamily="18" charset="0"/>
                <a:cs typeface="Times New Roman" panose="02020603050405020304" pitchFamily="18" charset="0"/>
              </a:rPr>
              <a:t>DESIGN </a:t>
            </a:r>
            <a:r>
              <a:rPr lang="en-IN" altLang="en-US" sz="2000" dirty="0">
                <a:latin typeface="Times New Roman" panose="02020603050405020304" pitchFamily="18" charset="0"/>
                <a:cs typeface="Times New Roman" panose="02020603050405020304" pitchFamily="18" charset="0"/>
              </a:rPr>
              <a:t>AND METHODOLOGIES</a:t>
            </a: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IMPLEMENTATION</a:t>
            </a: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TESTING</a:t>
            </a: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INPUT AND OUTPUT</a:t>
            </a:r>
          </a:p>
          <a:p>
            <a:pPr lvl="1" eaLnBrk="1" hangingPunct="1">
              <a:lnSpc>
                <a:spcPct val="150000"/>
              </a:lnSpc>
              <a:buFont typeface="Wingdings" panose="05000000000000000000" pitchFamily="2" charset="2"/>
              <a:buChar char="q"/>
            </a:pPr>
            <a:r>
              <a:rPr lang="en-IN" altLang="en-US" sz="2000" dirty="0" smtClean="0">
                <a:latin typeface="Times New Roman" panose="02020603050405020304" pitchFamily="18" charset="0"/>
                <a:cs typeface="Times New Roman" panose="02020603050405020304" pitchFamily="18" charset="0"/>
              </a:rPr>
              <a:t>CONCLUSION</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FUTURE ENHANCEMENTS</a:t>
            </a: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SOCIETAL IMPACT OF PROJECT </a:t>
            </a: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WEB REFERENCES </a:t>
            </a:r>
            <a:r>
              <a:rPr lang="en-IN" altLang="en-US" sz="2000" dirty="0" smtClean="0">
                <a:latin typeface="Times New Roman" panose="02020603050405020304" pitchFamily="18" charset="0"/>
                <a:cs typeface="Times New Roman" panose="02020603050405020304" pitchFamily="18" charset="0"/>
              </a:rPr>
              <a:t>LINK</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PLAGIARISM REPORT OF PROJECT REPORT AND PPT</a:t>
            </a: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POSTER PRESENTATION</a:t>
            </a:r>
          </a:p>
          <a:p>
            <a:pPr lvl="1" eaLnBrk="1" hangingPunct="1">
              <a:lnSpc>
                <a:spcPct val="150000"/>
              </a:lnSpc>
              <a:buFont typeface="Wingdings" panose="05000000000000000000" pitchFamily="2" charset="2"/>
              <a:buChar char="q"/>
            </a:pPr>
            <a:r>
              <a:rPr lang="en-IN" altLang="en-US" sz="2000" smtClean="0">
                <a:latin typeface="Times New Roman" panose="02020603050405020304" pitchFamily="18" charset="0"/>
                <a:cs typeface="Times New Roman" panose="02020603050405020304" pitchFamily="18" charset="0"/>
              </a:rPr>
              <a:t>REFERENCES</a:t>
            </a:r>
            <a:endParaRPr lang="en-I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0909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A38B43-6069-417D-B4BD-3D140A0706C9}" type="datetime4">
              <a:rPr lang="en-US" smtClean="0"/>
              <a:t>May 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a:t>
            </a:fld>
            <a:endParaRPr lang="en-US"/>
          </a:p>
        </p:txBody>
      </p:sp>
      <p:sp>
        <p:nvSpPr>
          <p:cNvPr id="5" name="Rectangle 4"/>
          <p:cNvSpPr/>
          <p:nvPr/>
        </p:nvSpPr>
        <p:spPr>
          <a:xfrm>
            <a:off x="5529278" y="386440"/>
            <a:ext cx="9144000" cy="646331"/>
          </a:xfrm>
          <a:prstGeom prst="rect">
            <a:avLst/>
          </a:prstGeom>
        </p:spPr>
        <p:txBody>
          <a:bodyPr>
            <a:spAutoFit/>
          </a:bodyPr>
          <a:lstStyle/>
          <a:p>
            <a:r>
              <a:rPr lang="en-US" sz="3600" b="1" dirty="0" smtClean="0">
                <a:latin typeface="Times New Roman" panose="02020603050405020304" pitchFamily="18" charset="0"/>
                <a:cs typeface="Times New Roman" panose="02020603050405020304" pitchFamily="18" charset="0"/>
              </a:rPr>
              <a:t>Class Diagram</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823" y="1761773"/>
            <a:ext cx="3164749" cy="70376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797F22-0D16-4FC7-AFF7-DCB027C7017A}" type="datetime4">
              <a:rPr lang="en-US" smtClean="0"/>
              <a:t>May 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21</a:t>
            </a:fld>
            <a:endParaRPr lang="en-US"/>
          </a:p>
        </p:txBody>
      </p:sp>
      <p:sp>
        <p:nvSpPr>
          <p:cNvPr id="5" name="Rectangle 4"/>
          <p:cNvSpPr/>
          <p:nvPr/>
        </p:nvSpPr>
        <p:spPr>
          <a:xfrm>
            <a:off x="6690707" y="326407"/>
            <a:ext cx="9144000" cy="646331"/>
          </a:xfrm>
          <a:prstGeom prst="rect">
            <a:avLst/>
          </a:prstGeom>
        </p:spPr>
        <p:txBody>
          <a:bodyPr>
            <a:spAutoFit/>
          </a:bodyPr>
          <a:lstStyle/>
          <a:p>
            <a:r>
              <a:rPr lang="en-US" sz="3600" b="1" dirty="0" smtClean="0">
                <a:latin typeface="Times New Roman" panose="02020603050405020304" pitchFamily="18" charset="0"/>
                <a:cs typeface="Times New Roman" panose="02020603050405020304" pitchFamily="18" charset="0"/>
              </a:rPr>
              <a:t>Activity Diagram</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4328" y="1526313"/>
            <a:ext cx="6257925" cy="7286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88A33D-631C-4D6C-A645-0F64F5E67F92}" type="datetime4">
              <a:rPr lang="en-US" smtClean="0"/>
              <a:t>May 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a:t>
            </a:fld>
            <a:endParaRPr lang="en-US"/>
          </a:p>
        </p:txBody>
      </p:sp>
      <p:sp>
        <p:nvSpPr>
          <p:cNvPr id="5" name="Rectangle 4"/>
          <p:cNvSpPr/>
          <p:nvPr/>
        </p:nvSpPr>
        <p:spPr>
          <a:xfrm>
            <a:off x="5706688" y="603849"/>
            <a:ext cx="9144000" cy="646331"/>
          </a:xfrm>
          <a:prstGeom prst="rect">
            <a:avLst/>
          </a:prstGeom>
        </p:spPr>
        <p:txBody>
          <a:bodyPr>
            <a:spAutoFit/>
          </a:bodyPr>
          <a:lstStyle/>
          <a:p>
            <a:r>
              <a:rPr lang="en-US" sz="3600" b="1" dirty="0" smtClean="0">
                <a:latin typeface="Times New Roman" panose="02020603050405020304" pitchFamily="18" charset="0"/>
                <a:cs typeface="Times New Roman" panose="02020603050405020304" pitchFamily="18" charset="0"/>
              </a:rPr>
              <a:t>Sequence Diagram</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388" y="3920804"/>
            <a:ext cx="16537577" cy="20336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A5E4DC-A5F9-47DC-A8C2-9ED8AFB10FE0}" type="datetime4">
              <a:rPr lang="en-US" smtClean="0"/>
              <a:t>May 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a:t>
            </a:fld>
            <a:endParaRPr lang="en-US"/>
          </a:p>
        </p:txBody>
      </p:sp>
      <p:sp>
        <p:nvSpPr>
          <p:cNvPr id="5" name="Rectangle 4"/>
          <p:cNvSpPr/>
          <p:nvPr/>
        </p:nvSpPr>
        <p:spPr>
          <a:xfrm>
            <a:off x="7726761" y="449180"/>
            <a:ext cx="2839239" cy="646331"/>
          </a:xfrm>
          <a:prstGeom prst="rect">
            <a:avLst/>
          </a:prstGeom>
        </p:spPr>
        <p:txBody>
          <a:bodyPr wrap="none">
            <a:spAutoFit/>
          </a:bodyPr>
          <a:lstStyle/>
          <a:p>
            <a:r>
              <a:rPr lang="en-US" sz="3600" b="1" dirty="0" smtClean="0">
                <a:latin typeface="Times New Roman" panose="02020603050405020304" pitchFamily="18" charset="0"/>
                <a:cs typeface="Times New Roman" panose="02020603050405020304" pitchFamily="18" charset="0"/>
              </a:rPr>
              <a:t>E-R Diagram</a:t>
            </a:r>
            <a:endParaRPr lang="en-US" sz="36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8336" y="2210551"/>
            <a:ext cx="6319822" cy="629753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3E9680-F89C-4C49-875F-D05A9B518239}" type="datetime4">
              <a:rPr lang="en-US" smtClean="0"/>
              <a:t>May 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5" name="Rectangle 4"/>
          <p:cNvSpPr/>
          <p:nvPr/>
        </p:nvSpPr>
        <p:spPr>
          <a:xfrm>
            <a:off x="602671" y="1807109"/>
            <a:ext cx="17394383" cy="1200329"/>
          </a:xfrm>
          <a:prstGeom prst="rect">
            <a:avLst/>
          </a:prstGeom>
        </p:spPr>
        <p:txBody>
          <a:bodyPr wrap="square">
            <a:spAutoFit/>
          </a:bodyPr>
          <a:lstStyle/>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UNIT </a:t>
            </a:r>
            <a:r>
              <a:rPr lang="en-US" sz="2400" dirty="0" smtClean="0">
                <a:latin typeface="Times New Roman" panose="02020603050405020304" pitchFamily="18" charset="0"/>
                <a:cs typeface="Times New Roman" panose="02020603050405020304" pitchFamily="18" charset="0"/>
              </a:rPr>
              <a:t>TESTING</a:t>
            </a:r>
            <a:endParaRPr lang="en-US" sz="24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FUNCTIONAL TESTING</a:t>
            </a:r>
          </a:p>
          <a:p>
            <a:pPr lvl="1"/>
            <a:endParaRPr lang="en-US" sz="2400" dirty="0">
              <a:latin typeface="Times New Roman" panose="02020603050405020304" pitchFamily="18" charset="0"/>
              <a:cs typeface="Times New Roman" panose="02020603050405020304" pitchFamily="18" charset="0"/>
            </a:endParaRPr>
          </a:p>
        </p:txBody>
      </p:sp>
      <p:sp>
        <p:nvSpPr>
          <p:cNvPr id="6" name="Rectangle 5"/>
          <p:cNvSpPr/>
          <p:nvPr/>
        </p:nvSpPr>
        <p:spPr>
          <a:xfrm>
            <a:off x="6522870" y="386834"/>
            <a:ext cx="2236510" cy="646331"/>
          </a:xfrm>
          <a:prstGeom prst="rect">
            <a:avLst/>
          </a:prstGeom>
        </p:spPr>
        <p:txBody>
          <a:bodyPr wrap="none">
            <a:spAutoFit/>
          </a:bodyPr>
          <a:lstStyle/>
          <a:p>
            <a:r>
              <a:rPr lang="en-IN" sz="3600" b="1" dirty="0">
                <a:latin typeface="Times New Roman" panose="02020603050405020304" pitchFamily="18" charset="0"/>
                <a:cs typeface="Times New Roman" panose="02020603050405020304" pitchFamily="18" charset="0"/>
              </a:rPr>
              <a:t>TESTING</a:t>
            </a:r>
            <a:endParaRPr lang="en-IN" sz="3600" dirty="0"/>
          </a:p>
        </p:txBody>
      </p:sp>
    </p:spTree>
    <p:extLst>
      <p:ext uri="{BB962C8B-B14F-4D97-AF65-F5344CB8AC3E}">
        <p14:creationId xmlns:p14="http://schemas.microsoft.com/office/powerpoint/2010/main" val="1792724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D228F6-5AC2-408B-B474-D9B145CE4531}" type="datetime4">
              <a:rPr lang="en-US" smtClean="0"/>
              <a:t>May 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5" name="Rectangle 4"/>
          <p:cNvSpPr/>
          <p:nvPr/>
        </p:nvSpPr>
        <p:spPr>
          <a:xfrm>
            <a:off x="5910548" y="319886"/>
            <a:ext cx="3951082" cy="646331"/>
          </a:xfrm>
          <a:prstGeom prst="rect">
            <a:avLst/>
          </a:prstGeom>
        </p:spPr>
        <p:txBody>
          <a:bodyPr wrap="none">
            <a:spAutoFit/>
          </a:bodyPr>
          <a:lstStyle/>
          <a:p>
            <a:pPr lvl="1"/>
            <a:r>
              <a:rPr lang="en-US" sz="3600" b="1" dirty="0">
                <a:latin typeface="Times New Roman" panose="02020603050405020304" pitchFamily="18" charset="0"/>
                <a:cs typeface="Times New Roman" panose="02020603050405020304" pitchFamily="18" charset="0"/>
              </a:rPr>
              <a:t>UNIT TESTING</a:t>
            </a:r>
            <a:endParaRPr lang="en-IN" sz="3600" b="1" i="1" dirty="0">
              <a:latin typeface="Times New Roman" panose="02020603050405020304" pitchFamily="18" charset="0"/>
              <a:cs typeface="Times New Roman" panose="02020603050405020304" pitchFamily="18" charset="0"/>
            </a:endParaRPr>
          </a:p>
        </p:txBody>
      </p:sp>
      <p:sp>
        <p:nvSpPr>
          <p:cNvPr id="6" name="Rectangle 5"/>
          <p:cNvSpPr/>
          <p:nvPr/>
        </p:nvSpPr>
        <p:spPr>
          <a:xfrm>
            <a:off x="394853" y="1211271"/>
            <a:ext cx="17560637" cy="830997"/>
          </a:xfrm>
          <a:prstGeom prst="rect">
            <a:avLst/>
          </a:prstGeom>
        </p:spPr>
        <p:txBody>
          <a:bodyPr wrap="square">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Unit testing involves testing individual components of the software program or application. The main purpose behind this is to check that all the individual parts are working as intended. A unit is known as the smallest possible component of software that can be tested</a:t>
            </a:r>
            <a:r>
              <a:rPr lang="en-IN" sz="2400" dirty="0" smtClean="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598" y="3218630"/>
            <a:ext cx="7446697" cy="491471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9937" y="3192226"/>
            <a:ext cx="8333048" cy="4941122"/>
          </a:xfrm>
          <a:prstGeom prst="rect">
            <a:avLst/>
          </a:prstGeom>
        </p:spPr>
      </p:pic>
      <p:sp>
        <p:nvSpPr>
          <p:cNvPr id="16" name="TextBox 15"/>
          <p:cNvSpPr txBox="1"/>
          <p:nvPr/>
        </p:nvSpPr>
        <p:spPr>
          <a:xfrm>
            <a:off x="394853" y="2167693"/>
            <a:ext cx="15858309"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System testing and integration testing are not applicable for this project as it is a predictive model and has no external integration software.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3620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DD451D-8F1E-47AA-BCD9-FCBA0F895348}" type="datetime4">
              <a:rPr lang="en-US" smtClean="0"/>
              <a:t>May 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5" name="Rectangle 4"/>
          <p:cNvSpPr/>
          <p:nvPr/>
        </p:nvSpPr>
        <p:spPr>
          <a:xfrm>
            <a:off x="5910548" y="319886"/>
            <a:ext cx="5990101" cy="646331"/>
          </a:xfrm>
          <a:prstGeom prst="rect">
            <a:avLst/>
          </a:prstGeom>
        </p:spPr>
        <p:txBody>
          <a:bodyPr wrap="none">
            <a:spAutoFit/>
          </a:bodyPr>
          <a:lstStyle/>
          <a:p>
            <a:pPr lvl="1"/>
            <a:r>
              <a:rPr lang="en-US" sz="3600" b="1" dirty="0">
                <a:latin typeface="Times New Roman" panose="02020603050405020304" pitchFamily="18" charset="0"/>
                <a:cs typeface="Times New Roman" panose="02020603050405020304" pitchFamily="18" charset="0"/>
              </a:rPr>
              <a:t>UNIT </a:t>
            </a:r>
            <a:r>
              <a:rPr lang="en-US" sz="3600" b="1" dirty="0" smtClean="0">
                <a:latin typeface="Times New Roman" panose="02020603050405020304" pitchFamily="18" charset="0"/>
                <a:cs typeface="Times New Roman" panose="02020603050405020304" pitchFamily="18" charset="0"/>
              </a:rPr>
              <a:t>TESTING OUTPUT</a:t>
            </a:r>
            <a:endParaRPr lang="en-IN" sz="3600" b="1" i="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156" y="3403629"/>
            <a:ext cx="8804171" cy="479799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339" y="3403629"/>
            <a:ext cx="7672819" cy="3848637"/>
          </a:xfrm>
          <a:prstGeom prst="rect">
            <a:avLst/>
          </a:prstGeom>
        </p:spPr>
      </p:pic>
      <p:sp>
        <p:nvSpPr>
          <p:cNvPr id="10" name="TextBox 9"/>
          <p:cNvSpPr txBox="1"/>
          <p:nvPr/>
        </p:nvSpPr>
        <p:spPr>
          <a:xfrm>
            <a:off x="705395" y="1248576"/>
            <a:ext cx="16694331"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This shows two unit tests with one valid input and other invalid input. Valid input file the test passed and returned model and when invalid input the test return an exception.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817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991BB3-6A90-4510-B5B9-5C94EE90C4B2}" type="datetime4">
              <a:rPr lang="en-US" smtClean="0"/>
              <a:t>May 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7" name="Rectangle 6"/>
          <p:cNvSpPr/>
          <p:nvPr/>
        </p:nvSpPr>
        <p:spPr>
          <a:xfrm>
            <a:off x="5871379" y="240768"/>
            <a:ext cx="5399107" cy="646331"/>
          </a:xfrm>
          <a:prstGeom prst="rect">
            <a:avLst/>
          </a:prstGeom>
        </p:spPr>
        <p:txBody>
          <a:bodyPr wrap="none">
            <a:spAutoFit/>
          </a:bodyPr>
          <a:lstStyle/>
          <a:p>
            <a:pPr marL="355600" indent="-343535">
              <a:lnSpc>
                <a:spcPct val="100000"/>
              </a:lnSpc>
              <a:buSzPct val="83000"/>
              <a:tabLst>
                <a:tab pos="355600" algn="l"/>
                <a:tab pos="356235" algn="l"/>
              </a:tabLst>
            </a:pPr>
            <a:r>
              <a:rPr lang="en-IN" sz="3600" b="1" spc="-15" dirty="0">
                <a:latin typeface="Times New Roman" panose="02020603050405020304"/>
                <a:cs typeface="Times New Roman" panose="02020603050405020304"/>
              </a:rPr>
              <a:t>FUNCTIONAL</a:t>
            </a:r>
            <a:r>
              <a:rPr lang="en-IN" sz="3600" b="1" spc="90" dirty="0">
                <a:latin typeface="Times New Roman" panose="02020603050405020304"/>
                <a:cs typeface="Times New Roman" panose="02020603050405020304"/>
              </a:rPr>
              <a:t> </a:t>
            </a:r>
            <a:r>
              <a:rPr lang="en-IN" sz="3600" b="1" spc="-30" dirty="0">
                <a:latin typeface="Times New Roman" panose="02020603050405020304"/>
                <a:cs typeface="Times New Roman" panose="02020603050405020304"/>
              </a:rPr>
              <a:t>TESTING</a:t>
            </a:r>
            <a:endParaRPr lang="en-IN" sz="3600" b="1" dirty="0">
              <a:latin typeface="Times New Roman" panose="02020603050405020304"/>
              <a:cs typeface="Times New Roman" panose="02020603050405020304"/>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877" y="1523710"/>
            <a:ext cx="10846259" cy="7785586"/>
          </a:xfrm>
          <a:prstGeom prst="rect">
            <a:avLst/>
          </a:prstGeom>
        </p:spPr>
      </p:pic>
    </p:spTree>
    <p:extLst>
      <p:ext uri="{BB962C8B-B14F-4D97-AF65-F5344CB8AC3E}">
        <p14:creationId xmlns:p14="http://schemas.microsoft.com/office/powerpoint/2010/main" val="3586541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927C54-0224-4E0E-9C53-2CB872210F86}" type="datetime4">
              <a:rPr lang="en-US" smtClean="0"/>
              <a:t>May 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7" name="Rectangle 6"/>
          <p:cNvSpPr/>
          <p:nvPr/>
        </p:nvSpPr>
        <p:spPr>
          <a:xfrm>
            <a:off x="5354328" y="593232"/>
            <a:ext cx="7411196" cy="646331"/>
          </a:xfrm>
          <a:prstGeom prst="rect">
            <a:avLst/>
          </a:prstGeom>
        </p:spPr>
        <p:txBody>
          <a:bodyPr wrap="none">
            <a:spAutoFit/>
          </a:bodyPr>
          <a:lstStyle/>
          <a:p>
            <a:pPr marL="355600" indent="-343535">
              <a:lnSpc>
                <a:spcPct val="100000"/>
              </a:lnSpc>
              <a:buSzPct val="83000"/>
              <a:tabLst>
                <a:tab pos="355600" algn="l"/>
                <a:tab pos="356235" algn="l"/>
              </a:tabLst>
            </a:pPr>
            <a:r>
              <a:rPr lang="en-IN" sz="3600" b="1" spc="-15" dirty="0">
                <a:latin typeface="Times New Roman" panose="02020603050405020304"/>
                <a:cs typeface="Times New Roman" panose="02020603050405020304"/>
              </a:rPr>
              <a:t>FUNCTIONAL</a:t>
            </a:r>
            <a:r>
              <a:rPr lang="en-IN" sz="3600" b="1" spc="90" dirty="0">
                <a:latin typeface="Times New Roman" panose="02020603050405020304"/>
                <a:cs typeface="Times New Roman" panose="02020603050405020304"/>
              </a:rPr>
              <a:t> </a:t>
            </a:r>
            <a:r>
              <a:rPr lang="en-IN" sz="3600" b="1" spc="-30" dirty="0" smtClean="0">
                <a:latin typeface="Times New Roman" panose="02020603050405020304"/>
                <a:cs typeface="Times New Roman" panose="02020603050405020304"/>
              </a:rPr>
              <a:t>TESTING OUTPUT</a:t>
            </a:r>
            <a:endParaRPr lang="en-IN" sz="3600" b="1" dirty="0">
              <a:latin typeface="Times New Roman" panose="02020603050405020304"/>
              <a:cs typeface="Times New Roman" panose="0202060305040502030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6667" y="2663172"/>
            <a:ext cx="11789820" cy="4313082"/>
          </a:xfrm>
          <a:prstGeom prst="rect">
            <a:avLst/>
          </a:prstGeom>
        </p:spPr>
      </p:pic>
    </p:spTree>
    <p:extLst>
      <p:ext uri="{BB962C8B-B14F-4D97-AF65-F5344CB8AC3E}">
        <p14:creationId xmlns:p14="http://schemas.microsoft.com/office/powerpoint/2010/main" val="289792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D1CF2F-66D9-4502-9F1A-78ED5F42272E}" type="datetime4">
              <a:rPr lang="en-US" smtClean="0"/>
              <a:t>May 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5" name="Rectangle 4"/>
          <p:cNvSpPr/>
          <p:nvPr/>
        </p:nvSpPr>
        <p:spPr>
          <a:xfrm>
            <a:off x="6563807" y="324489"/>
            <a:ext cx="4737387" cy="646331"/>
          </a:xfrm>
          <a:prstGeom prst="rect">
            <a:avLst/>
          </a:prstGeom>
        </p:spPr>
        <p:txBody>
          <a:bodyPr wrap="none">
            <a:spAutoFit/>
          </a:bodyPr>
          <a:lstStyle/>
          <a:p>
            <a:pPr marL="12700">
              <a:lnSpc>
                <a:spcPct val="100000"/>
              </a:lnSpc>
              <a:spcBef>
                <a:spcPts val="105"/>
              </a:spcBef>
            </a:pPr>
            <a:r>
              <a:rPr lang="en-IN" sz="3600" b="1" spc="-25" dirty="0">
                <a:latin typeface="Times New Roman" panose="02020603050405020304"/>
                <a:cs typeface="Times New Roman" panose="02020603050405020304"/>
              </a:rPr>
              <a:t>INPUT</a:t>
            </a:r>
            <a:r>
              <a:rPr lang="en-IN" sz="3600" b="1" spc="85" dirty="0">
                <a:latin typeface="Times New Roman" panose="02020603050405020304"/>
                <a:cs typeface="Times New Roman" panose="02020603050405020304"/>
              </a:rPr>
              <a:t> </a:t>
            </a:r>
            <a:r>
              <a:rPr lang="en-IN" sz="3600" b="1" spc="-10" dirty="0">
                <a:latin typeface="Times New Roman" panose="02020603050405020304"/>
                <a:cs typeface="Times New Roman" panose="02020603050405020304"/>
              </a:rPr>
              <a:t>AND</a:t>
            </a:r>
            <a:r>
              <a:rPr lang="en-IN" sz="3600" b="1" spc="-3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OUTPUT</a:t>
            </a:r>
            <a:endParaRPr lang="en-IN" sz="3600" dirty="0">
              <a:latin typeface="Times New Roman" panose="02020603050405020304"/>
              <a:cs typeface="Times New Roman" panose="02020603050405020304"/>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5628" y="1732547"/>
            <a:ext cx="9301940" cy="7251117"/>
          </a:xfrm>
          <a:prstGeom prst="rect">
            <a:avLst/>
          </a:prstGeom>
        </p:spPr>
      </p:pic>
    </p:spTree>
    <p:extLst>
      <p:ext uri="{BB962C8B-B14F-4D97-AF65-F5344CB8AC3E}">
        <p14:creationId xmlns:p14="http://schemas.microsoft.com/office/powerpoint/2010/main" val="2984559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1C4230-E4A3-43CD-951C-E6712BE0143A}" type="datetime4">
              <a:rPr lang="en-US" smtClean="0"/>
              <a:t>May 6, 2024</a:t>
            </a:fld>
            <a:endParaRPr lang="en-US"/>
          </a:p>
        </p:txBody>
      </p:sp>
      <p:sp>
        <p:nvSpPr>
          <p:cNvPr id="3" name="Footer Placeholder 2"/>
          <p:cNvSpPr>
            <a:spLocks noGrp="1"/>
          </p:cNvSpPr>
          <p:nvPr>
            <p:ph type="ftr" sz="quarter" idx="11"/>
          </p:nvPr>
        </p:nvSpPr>
        <p:spPr/>
        <p:txBody>
          <a:bodyPr/>
          <a:lstStyle/>
          <a:p>
            <a:r>
              <a:rPr lang="en-US" sz="1100" smtClean="0"/>
              <a:t>DEPARTMENT OF ARTIFICIAL INTELLIGENCE AND MACHINE LEARNING   /FIBROINSIGHT: AI-ENABLED PULMONARY FIBROSIS PROGNOSIS</a:t>
            </a:r>
            <a:endParaRPr lang="en-IN" sz="1100"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sp>
        <p:nvSpPr>
          <p:cNvPr id="5" name="Rectangle 4"/>
          <p:cNvSpPr/>
          <p:nvPr/>
        </p:nvSpPr>
        <p:spPr>
          <a:xfrm>
            <a:off x="455780" y="360328"/>
            <a:ext cx="16362946" cy="823752"/>
          </a:xfrm>
          <a:prstGeom prst="rect">
            <a:avLst/>
          </a:prstGeom>
        </p:spPr>
        <p:txBody>
          <a:bodyPr wrap="square">
            <a:spAutoFit/>
          </a:bodyPr>
          <a:lstStyle/>
          <a:p>
            <a:pPr lvl="1" algn="ctr">
              <a:lnSpc>
                <a:spcPct val="150000"/>
              </a:lnSpc>
            </a:pPr>
            <a:r>
              <a:rPr lang="en-IN" sz="3600" b="1" dirty="0" smtClean="0">
                <a:latin typeface="Times New Roman" pitchFamily="18" charset="0"/>
                <a:cs typeface="Times New Roman" pitchFamily="18" charset="0"/>
              </a:rPr>
              <a:t>ABSTRACT</a:t>
            </a:r>
            <a:endParaRPr lang="en-IN" sz="3200" b="1" dirty="0" smtClean="0">
              <a:latin typeface="Times New Roman" pitchFamily="18" charset="0"/>
              <a:cs typeface="Times New Roman" pitchFamily="18" charset="0"/>
            </a:endParaRPr>
          </a:p>
        </p:txBody>
      </p:sp>
      <p:sp>
        <p:nvSpPr>
          <p:cNvPr id="7" name="Rectangle 2"/>
          <p:cNvSpPr>
            <a:spLocks noChangeArrowheads="1"/>
          </p:cNvSpPr>
          <p:nvPr/>
        </p:nvSpPr>
        <p:spPr bwMode="auto">
          <a:xfrm>
            <a:off x="873468" y="2006414"/>
            <a:ext cx="16199686"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just" defTabSz="914400" eaLnBrk="0" fontAlgn="base" hangingPunct="0">
              <a:spcBef>
                <a:spcPct val="0"/>
              </a:spcBef>
              <a:spcAft>
                <a:spcPct val="0"/>
              </a:spcAft>
              <a:buFont typeface="Arial" panose="020B0604020202020204" pitchFamily="34" charset="0"/>
              <a:buChar char="•"/>
            </a:pPr>
            <a:r>
              <a:rPr lang="en-US" altLang="en-US" sz="2400" dirty="0" smtClean="0">
                <a:latin typeface="Times New Roman" panose="02020603050405020304" pitchFamily="18" charset="0"/>
                <a:cs typeface="Times New Roman" panose="02020603050405020304" pitchFamily="18" charset="0"/>
              </a:rPr>
              <a:t>This </a:t>
            </a:r>
            <a:r>
              <a:rPr lang="en-US" altLang="en-US" sz="2400" dirty="0">
                <a:latin typeface="Times New Roman" panose="02020603050405020304" pitchFamily="18" charset="0"/>
                <a:cs typeface="Times New Roman" panose="02020603050405020304" pitchFamily="18" charset="0"/>
              </a:rPr>
              <a:t>project focuses on employing machine learning techniques for predicting lung function in patients with pulmonary fibrosis.</a:t>
            </a:r>
          </a:p>
          <a:p>
            <a:pPr marL="342900" indent="-342900" algn="just" defTabSz="914400" eaLnBrk="0" fontAlgn="base" hangingPunct="0">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Utilizing a dataset </a:t>
            </a:r>
            <a:r>
              <a:rPr lang="en-IN" sz="2400" b="1" dirty="0">
                <a:latin typeface="Times New Roman" panose="02020603050405020304" pitchFamily="18" charset="0"/>
                <a:cs typeface="Times New Roman" panose="02020603050405020304" pitchFamily="18" charset="0"/>
              </a:rPr>
              <a:t>OSIC Pulmonary Fibrosis </a:t>
            </a:r>
            <a:r>
              <a:rPr lang="en-IN" sz="2400" b="1" dirty="0" smtClean="0">
                <a:latin typeface="Times New Roman" panose="02020603050405020304" pitchFamily="18" charset="0"/>
                <a:cs typeface="Times New Roman" panose="02020603050405020304" pitchFamily="18" charset="0"/>
              </a:rPr>
              <a:t>Progression</a:t>
            </a:r>
            <a:r>
              <a:rPr lang="en-US" altLang="en-US" sz="2400" b="1" dirty="0" smtClean="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curated for pulmonary fibrosis progression, the study aims to develop predictive models for Forced Vital Capacity (FVC) rates</a:t>
            </a:r>
            <a:r>
              <a:rPr lang="en-US" altLang="en-US" sz="2400" dirty="0" smtClean="0">
                <a:latin typeface="Times New Roman" panose="02020603050405020304" pitchFamily="18" charset="0"/>
                <a:cs typeface="Times New Roman" panose="02020603050405020304" pitchFamily="18" charset="0"/>
              </a:rPr>
              <a:t>.</a:t>
            </a:r>
          </a:p>
          <a:p>
            <a:pPr marL="342900" indent="-342900" algn="just" defTabSz="914400" eaLnBrk="0" fontAlgn="base" hangingPunct="0">
              <a:spcBef>
                <a:spcPct val="0"/>
              </a:spcBef>
              <a:spcAft>
                <a:spcPct val="0"/>
              </a:spcAft>
              <a:buFont typeface="Arial" panose="020B0604020202020204" pitchFamily="34" charset="0"/>
              <a:buChar char="•"/>
            </a:pPr>
            <a:r>
              <a:rPr lang="en-US" altLang="en-US" sz="2400" dirty="0" smtClean="0">
                <a:latin typeface="Times New Roman" panose="02020603050405020304" pitchFamily="18" charset="0"/>
                <a:cs typeface="Times New Roman" panose="02020603050405020304" pitchFamily="18" charset="0"/>
              </a:rPr>
              <a:t>Forced Vital Capacity rate is a variable for determination of lung health. It also helps in determination of the oxygen present in lungs.</a:t>
            </a:r>
            <a:endParaRPr lang="en-US" altLang="en-US" sz="2400" dirty="0">
              <a:latin typeface="Times New Roman" panose="02020603050405020304" pitchFamily="18" charset="0"/>
              <a:cs typeface="Times New Roman" panose="02020603050405020304" pitchFamily="18" charset="0"/>
            </a:endParaRPr>
          </a:p>
          <a:p>
            <a:pPr marL="342900" lvl="0" indent="-342900" algn="just" defTabSz="914400" eaLnBrk="0" fontAlgn="base" hangingPunct="0">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Various machine learning algorithms are explored and evaluated for their effectiveness in accurately predicting FVC values</a:t>
            </a:r>
            <a:r>
              <a:rPr lang="en-US" altLang="en-US" sz="2400" dirty="0" smtClean="0">
                <a:latin typeface="Times New Roman" panose="02020603050405020304" pitchFamily="18" charset="0"/>
                <a:cs typeface="Times New Roman" panose="02020603050405020304" pitchFamily="18" charset="0"/>
              </a:rPr>
              <a:t>.</a:t>
            </a:r>
          </a:p>
          <a:p>
            <a:pPr marL="342900" lvl="0" indent="-342900" algn="just" defTabSz="914400" eaLnBrk="0" fontAlgn="base" hangingPunct="0">
              <a:spcBef>
                <a:spcPct val="0"/>
              </a:spcBef>
              <a:spcAft>
                <a:spcPct val="0"/>
              </a:spcAft>
              <a:buFont typeface="Arial" panose="020B0604020202020204" pitchFamily="34" charset="0"/>
              <a:buChar char="•"/>
            </a:pPr>
            <a:r>
              <a:rPr lang="en-US" altLang="en-US" sz="2400" dirty="0" smtClean="0">
                <a:latin typeface="Times New Roman" panose="02020603050405020304" pitchFamily="18" charset="0"/>
                <a:cs typeface="Times New Roman" panose="02020603050405020304" pitchFamily="18" charset="0"/>
              </a:rPr>
              <a:t>Especially we aim to various classification and regression algorithms like SVM- support vector machine , LASSO – least absolute shrinkage and selection.</a:t>
            </a:r>
            <a:endParaRPr lang="en-US" altLang="en-US" sz="2400" dirty="0">
              <a:latin typeface="Times New Roman" panose="02020603050405020304" pitchFamily="18" charset="0"/>
              <a:cs typeface="Times New Roman" panose="02020603050405020304" pitchFamily="18" charset="0"/>
            </a:endParaRPr>
          </a:p>
          <a:p>
            <a:pPr marL="342900" lvl="0" indent="-342900" algn="just" defTabSz="914400" eaLnBrk="0" fontAlgn="base" hangingPunct="0">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Feature engineering methods are employed to extract relevant information from medical imaging data and clinical metadata</a:t>
            </a:r>
            <a:r>
              <a:rPr lang="en-US" altLang="en-US" sz="2400" dirty="0" smtClean="0">
                <a:latin typeface="Times New Roman" panose="02020603050405020304" pitchFamily="18" charset="0"/>
                <a:cs typeface="Times New Roman" panose="02020603050405020304" pitchFamily="18" charset="0"/>
              </a:rPr>
              <a:t>.</a:t>
            </a:r>
          </a:p>
          <a:p>
            <a:pPr marL="342900" lvl="0" indent="-342900" algn="just" defTabSz="914400" eaLnBrk="0" fontAlgn="base" hangingPunct="0">
              <a:spcBef>
                <a:spcPct val="0"/>
              </a:spcBef>
              <a:spcAft>
                <a:spcPct val="0"/>
              </a:spcAft>
              <a:buFont typeface="Arial" panose="020B0604020202020204" pitchFamily="34" charset="0"/>
              <a:buChar char="•"/>
            </a:pPr>
            <a:r>
              <a:rPr lang="en-US" altLang="en-US" sz="2400" dirty="0" smtClean="0">
                <a:latin typeface="Times New Roman" panose="02020603050405020304" pitchFamily="18" charset="0"/>
                <a:cs typeface="Times New Roman" panose="02020603050405020304" pitchFamily="18" charset="0"/>
              </a:rPr>
              <a:t>The </a:t>
            </a:r>
            <a:r>
              <a:rPr lang="en-US" altLang="en-US" sz="2400" dirty="0">
                <a:latin typeface="Times New Roman" panose="02020603050405020304" pitchFamily="18" charset="0"/>
                <a:cs typeface="Times New Roman" panose="02020603050405020304" pitchFamily="18" charset="0"/>
              </a:rPr>
              <a:t>research contributes to the advancement of medical diagnostics by offering computational tools for early detection and monitoring of pulmonary fibrosis progression.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A48A0F-D455-40D5-95BA-E08D419F3033}" type="datetime4">
              <a:rPr lang="en-US" smtClean="0"/>
              <a:t>May 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5" name="Rectangle 4"/>
          <p:cNvSpPr/>
          <p:nvPr/>
        </p:nvSpPr>
        <p:spPr>
          <a:xfrm>
            <a:off x="6430022" y="469961"/>
            <a:ext cx="3546484" cy="646331"/>
          </a:xfrm>
          <a:prstGeom prst="rect">
            <a:avLst/>
          </a:prstGeom>
        </p:spPr>
        <p:txBody>
          <a:bodyPr wrap="none">
            <a:spAutoFit/>
          </a:bodyPr>
          <a:lstStyle/>
          <a:p>
            <a:r>
              <a:rPr lang="en-IN" sz="3600" b="1" dirty="0">
                <a:latin typeface="Times New Roman" panose="02020603050405020304"/>
                <a:cs typeface="Times New Roman" panose="02020603050405020304"/>
              </a:rPr>
              <a:t>SOURCE</a:t>
            </a:r>
            <a:r>
              <a:rPr lang="en-IN" sz="3600" b="1" spc="-6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CODE</a:t>
            </a:r>
            <a:endParaRPr lang="en-IN" sz="3600" b="1"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7623" y="1304389"/>
            <a:ext cx="12212754" cy="7678222"/>
          </a:xfrm>
          <a:prstGeom prst="rect">
            <a:avLst/>
          </a:prstGeom>
        </p:spPr>
      </p:pic>
    </p:spTree>
    <p:extLst>
      <p:ext uri="{BB962C8B-B14F-4D97-AF65-F5344CB8AC3E}">
        <p14:creationId xmlns:p14="http://schemas.microsoft.com/office/powerpoint/2010/main" val="3094703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9536D6-84E8-4FE1-B669-2574FCD70687}" type="datetime4">
              <a:rPr lang="en-US" smtClean="0"/>
              <a:t>May 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5" name="Rectangle 4"/>
          <p:cNvSpPr/>
          <p:nvPr/>
        </p:nvSpPr>
        <p:spPr>
          <a:xfrm>
            <a:off x="6430022" y="469961"/>
            <a:ext cx="3546484" cy="646331"/>
          </a:xfrm>
          <a:prstGeom prst="rect">
            <a:avLst/>
          </a:prstGeom>
        </p:spPr>
        <p:txBody>
          <a:bodyPr wrap="none">
            <a:spAutoFit/>
          </a:bodyPr>
          <a:lstStyle/>
          <a:p>
            <a:r>
              <a:rPr lang="en-IN" sz="3600" b="1" dirty="0">
                <a:latin typeface="Times New Roman" panose="02020603050405020304"/>
                <a:cs typeface="Times New Roman" panose="02020603050405020304"/>
              </a:rPr>
              <a:t>SOURCE</a:t>
            </a:r>
            <a:r>
              <a:rPr lang="en-IN" sz="3600" b="1" spc="-6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CODE</a:t>
            </a:r>
            <a:endParaRPr lang="en-IN" sz="3600"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21" y="1568861"/>
            <a:ext cx="11402626" cy="7668247"/>
          </a:xfrm>
          <a:prstGeom prst="rect">
            <a:avLst/>
          </a:prstGeom>
        </p:spPr>
      </p:pic>
    </p:spTree>
    <p:extLst>
      <p:ext uri="{BB962C8B-B14F-4D97-AF65-F5344CB8AC3E}">
        <p14:creationId xmlns:p14="http://schemas.microsoft.com/office/powerpoint/2010/main" val="1557910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0DE609-B3FD-4FBB-BB19-44D5CBB9F24A}" type="datetime4">
              <a:rPr lang="en-US" smtClean="0"/>
              <a:t>May 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6" name="TextBox 5"/>
          <p:cNvSpPr txBox="1"/>
          <p:nvPr/>
        </p:nvSpPr>
        <p:spPr>
          <a:xfrm>
            <a:off x="6317673" y="457200"/>
            <a:ext cx="2930236"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OUTPUT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807" y="1612231"/>
            <a:ext cx="11939900" cy="7277653"/>
          </a:xfrm>
          <a:prstGeom prst="rect">
            <a:avLst/>
          </a:prstGeom>
        </p:spPr>
      </p:pic>
    </p:spTree>
    <p:extLst>
      <p:ext uri="{BB962C8B-B14F-4D97-AF65-F5344CB8AC3E}">
        <p14:creationId xmlns:p14="http://schemas.microsoft.com/office/powerpoint/2010/main" val="884334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AA8995-6F89-425D-B3A5-094C3E0F7CE4}" type="datetime4">
              <a:rPr lang="en-US" smtClean="0"/>
              <a:t>May 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6" name="TextBox 5"/>
          <p:cNvSpPr txBox="1"/>
          <p:nvPr/>
        </p:nvSpPr>
        <p:spPr>
          <a:xfrm>
            <a:off x="6317673" y="457200"/>
            <a:ext cx="2930236"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OUTPUT</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645" y="1363837"/>
            <a:ext cx="8435264" cy="489258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4328" y="5530051"/>
            <a:ext cx="11069595" cy="3077004"/>
          </a:xfrm>
          <a:prstGeom prst="rect">
            <a:avLst/>
          </a:prstGeom>
        </p:spPr>
      </p:pic>
    </p:spTree>
    <p:extLst>
      <p:ext uri="{BB962C8B-B14F-4D97-AF65-F5344CB8AC3E}">
        <p14:creationId xmlns:p14="http://schemas.microsoft.com/office/powerpoint/2010/main" val="2998829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154E5F-54DE-4488-A9FA-2CC999ECABCC}" type="datetime4">
              <a:rPr lang="en-US" smtClean="0"/>
              <a:t>May 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5" name="Rectangle 4"/>
          <p:cNvSpPr/>
          <p:nvPr/>
        </p:nvSpPr>
        <p:spPr>
          <a:xfrm>
            <a:off x="6120916" y="532307"/>
            <a:ext cx="3288080" cy="646331"/>
          </a:xfrm>
          <a:prstGeom prst="rect">
            <a:avLst/>
          </a:prstGeom>
        </p:spPr>
        <p:txBody>
          <a:bodyPr wrap="none">
            <a:spAutoFit/>
          </a:bodyPr>
          <a:lstStyle/>
          <a:p>
            <a:r>
              <a:rPr lang="en-IN" sz="3600" b="1" spc="-20" dirty="0">
                <a:latin typeface="Times New Roman" panose="02020603050405020304"/>
                <a:cs typeface="Times New Roman" panose="02020603050405020304"/>
              </a:rPr>
              <a:t>CONCLUSION</a:t>
            </a:r>
            <a:endParaRPr lang="en-IN" sz="3600" b="1" dirty="0"/>
          </a:p>
        </p:txBody>
      </p:sp>
      <p:sp>
        <p:nvSpPr>
          <p:cNvPr id="7" name="TextBox 6"/>
          <p:cNvSpPr txBox="1"/>
          <p:nvPr/>
        </p:nvSpPr>
        <p:spPr>
          <a:xfrm>
            <a:off x="1188720" y="1854926"/>
            <a:ext cx="15936686" cy="6001643"/>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Developed a predictive model for lung function using Forced Vital Capacity (FVC) as a key variable</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Employed advanced techniques in data preprocessing, feature engineering, and model selection to enhance model performance</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Evaluated model accuracy using Root Mean Squared Error (RMSE) and Mean Squared Error (MSE) metrics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Conducted rigorous testing and validation procedures to ensure reliability and generalizability of results.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Demonstrated the potential of the predictive model in clinical settings for assessing and monitoring lung function in patients.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Identified opportunities for further research and validation on larger and more diverse datasets to optimize model performance</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Undertook rigorous testing and validation protocols to ensure the robustness and generalizability of the predictive model across diverse datasets.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Emphasized collaboration with healthcare professionals and integration into existing medical systems for real-world application.</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Highlighted the potential of the predictive solution to improve patient care and clinical decision-making in respiratory medicine</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0336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154E5F-54DE-4488-A9FA-2CC999ECABCC}" type="datetime4">
              <a:rPr lang="en-US" smtClean="0"/>
              <a:t>May 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
        <p:nvSpPr>
          <p:cNvPr id="5" name="Rectangle 4"/>
          <p:cNvSpPr/>
          <p:nvPr/>
        </p:nvSpPr>
        <p:spPr>
          <a:xfrm>
            <a:off x="6120916" y="532307"/>
            <a:ext cx="5865708" cy="646331"/>
          </a:xfrm>
          <a:prstGeom prst="rect">
            <a:avLst/>
          </a:prstGeom>
        </p:spPr>
        <p:txBody>
          <a:bodyPr wrap="none">
            <a:spAutoFit/>
          </a:bodyPr>
          <a:lstStyle/>
          <a:p>
            <a:r>
              <a:rPr lang="en-IN" altLang="en-US" sz="3600" dirty="0">
                <a:latin typeface="Times New Roman" panose="02020603050405020304" pitchFamily="18" charset="0"/>
                <a:cs typeface="Times New Roman" panose="02020603050405020304" pitchFamily="18" charset="0"/>
              </a:rPr>
              <a:t>FUTURE </a:t>
            </a:r>
            <a:r>
              <a:rPr lang="en-IN" altLang="en-US" sz="3600" dirty="0" smtClean="0">
                <a:latin typeface="Times New Roman" panose="02020603050405020304" pitchFamily="18" charset="0"/>
                <a:cs typeface="Times New Roman" panose="02020603050405020304" pitchFamily="18" charset="0"/>
              </a:rPr>
              <a:t>ENHANCEMENTS</a:t>
            </a:r>
            <a:endParaRPr lang="en-IN" altLang="en-US" sz="36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188720" y="1854926"/>
            <a:ext cx="15936686" cy="5262979"/>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envisioning future enhancements for the project, several avenues for refinement and expansion present themselves, each poised to further elevate the efficacy and impact of these </a:t>
            </a:r>
            <a:r>
              <a:rPr lang="en-US" sz="2400" dirty="0" err="1">
                <a:latin typeface="Times New Roman" panose="02020603050405020304" pitchFamily="18" charset="0"/>
                <a:cs typeface="Times New Roman" panose="02020603050405020304" pitchFamily="18" charset="0"/>
              </a:rPr>
              <a:t>endeavours</a:t>
            </a:r>
            <a:r>
              <a:rPr lang="en-US" sz="2400" dirty="0">
                <a:latin typeface="Times New Roman" panose="02020603050405020304" pitchFamily="18" charset="0"/>
                <a:cs typeface="Times New Roman" panose="02020603050405020304" pitchFamily="18" charset="0"/>
              </a:rPr>
              <a:t> in pulmonary fibrosis diagnosis and prognosis. </a:t>
            </a:r>
            <a:endParaRPr lang="en-US" sz="24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One </a:t>
            </a:r>
            <a:r>
              <a:rPr lang="en-US" sz="2400" dirty="0">
                <a:latin typeface="Times New Roman" panose="02020603050405020304" pitchFamily="18" charset="0"/>
                <a:cs typeface="Times New Roman" panose="02020603050405020304" pitchFamily="18" charset="0"/>
              </a:rPr>
              <a:t>promising direction involves the integration of multimodal data sources, such as genetic information, biomarkers, and additional clinical parameters, to enrich the predictive capabilities of these models. </a:t>
            </a:r>
            <a:endParaRPr lang="en-US" sz="24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By </a:t>
            </a:r>
            <a:r>
              <a:rPr lang="en-US" sz="2400" dirty="0">
                <a:latin typeface="Times New Roman" panose="02020603050405020304" pitchFamily="18" charset="0"/>
                <a:cs typeface="Times New Roman" panose="02020603050405020304" pitchFamily="18" charset="0"/>
              </a:rPr>
              <a:t>incorporating a broader array of data modalities, can 43 potentially uncover novel insights into the complex pathophysiology of pulmonary fibrosis and develop more comprehensive predictive frameworks that account for the diverse factors influencing disease progression. </a:t>
            </a:r>
            <a:endParaRPr lang="en-US" sz="24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Furthermore</a:t>
            </a:r>
            <a:r>
              <a:rPr lang="en-US" sz="2400" dirty="0">
                <a:latin typeface="Times New Roman" panose="02020603050405020304" pitchFamily="18" charset="0"/>
                <a:cs typeface="Times New Roman" panose="02020603050405020304" pitchFamily="18" charset="0"/>
              </a:rPr>
              <a:t>, the application of advanced deep learning techniques, such as CNN and RNNs, holds immense potential for refining the analysis of medical imaging data and enhancing the accuracy of lesion segmentation and feature extraction. </a:t>
            </a:r>
            <a:endParaRPr lang="en-US" sz="24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By </a:t>
            </a:r>
            <a:r>
              <a:rPr lang="en-US" sz="2400" dirty="0">
                <a:latin typeface="Times New Roman" panose="02020603050405020304" pitchFamily="18" charset="0"/>
                <a:cs typeface="Times New Roman" panose="02020603050405020304" pitchFamily="18" charset="0"/>
              </a:rPr>
              <a:t>leveraging the hierarchical representations learned by deep learning architectures, this can capture subtle patterns and spatial relationships within imaging data, thereby improving the precision of diagnostic and prognostic assessments. </a:t>
            </a:r>
            <a:endParaRPr lang="en-US" sz="24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Additionally</a:t>
            </a:r>
            <a:r>
              <a:rPr lang="en-US" sz="2400" dirty="0">
                <a:latin typeface="Times New Roman" panose="02020603050405020304" pitchFamily="18" charset="0"/>
                <a:cs typeface="Times New Roman" panose="02020603050405020304" pitchFamily="18" charset="0"/>
              </a:rPr>
              <a:t>, the utilization of transfer learning and domain adaptation approaches may enable the effective transfer of knowledge from related medical imaging tasks, further enhancing the generalization ability of these models across diverse patient populations and imaging protocols</a:t>
            </a:r>
            <a:r>
              <a:rPr lang="en-US" sz="2400" dirty="0"/>
              <a:t>.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948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154E5F-54DE-4488-A9FA-2CC999ECABCC}" type="datetime4">
              <a:rPr lang="en-US" smtClean="0"/>
              <a:t>May 6, 2024</a:t>
            </a:fld>
            <a:endParaRPr lang="en-US"/>
          </a:p>
        </p:txBody>
      </p:sp>
      <p:sp>
        <p:nvSpPr>
          <p:cNvPr id="3" name="Footer Placeholder 2"/>
          <p:cNvSpPr>
            <a:spLocks noGrp="1"/>
          </p:cNvSpPr>
          <p:nvPr>
            <p:ph type="ftr" sz="quarter" idx="11"/>
          </p:nvPr>
        </p:nvSpPr>
        <p:spPr/>
        <p:txBody>
          <a:bodyPr/>
          <a:lstStyle/>
          <a:p>
            <a:r>
              <a:rPr lang="en-US" dirty="0" smtClean="0"/>
              <a:t>DEPARTMENT OF ARTIFICIAL INTELLIGENCE AND MACHINE LEARNING   /FIBROINSIGHT: AI-ENABLED PULMONARY FIBROSIS PROGNOSIS</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5" name="Rectangle 4"/>
          <p:cNvSpPr/>
          <p:nvPr/>
        </p:nvSpPr>
        <p:spPr>
          <a:xfrm>
            <a:off x="6120916" y="532307"/>
            <a:ext cx="7047763" cy="646331"/>
          </a:xfrm>
          <a:prstGeom prst="rect">
            <a:avLst/>
          </a:prstGeom>
        </p:spPr>
        <p:txBody>
          <a:bodyPr wrap="none">
            <a:spAutoFit/>
          </a:bodyPr>
          <a:lstStyle/>
          <a:p>
            <a:r>
              <a:rPr lang="en-IN" altLang="en-US" sz="3600" dirty="0">
                <a:latin typeface="Times New Roman" panose="02020603050405020304" pitchFamily="18" charset="0"/>
                <a:cs typeface="Times New Roman" panose="02020603050405020304" pitchFamily="18" charset="0"/>
              </a:rPr>
              <a:t>SOCIETAL IMPACT OF PROJECT </a:t>
            </a:r>
          </a:p>
        </p:txBody>
      </p:sp>
      <p:sp>
        <p:nvSpPr>
          <p:cNvPr id="7" name="TextBox 6"/>
          <p:cNvSpPr txBox="1"/>
          <p:nvPr/>
        </p:nvSpPr>
        <p:spPr>
          <a:xfrm>
            <a:off x="1178038" y="1428206"/>
            <a:ext cx="15936686" cy="6370975"/>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Social feasibility evaluates the project’s societal impact and its acceptance by stakeholders, including patients, healthcare providers, and regulatory bodies. </a:t>
            </a:r>
            <a:endParaRPr lang="en-US" sz="24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the context of the AI-enabled pulmonary fibrosis progression project, several factors influence its social feasibility: </a:t>
            </a:r>
            <a:endParaRPr lang="en-US" sz="24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Patient </a:t>
            </a:r>
            <a:r>
              <a:rPr lang="en-US" sz="2400" dirty="0">
                <a:latin typeface="Times New Roman" panose="02020603050405020304" pitchFamily="18" charset="0"/>
                <a:cs typeface="Times New Roman" panose="02020603050405020304" pitchFamily="18" charset="0"/>
              </a:rPr>
              <a:t>Acceptance: Patients may embrace the project’s potential for improved monitoring and personalized care, positively contributing to social feasibility. However, concerns regarding data privacy and the integration of AI in healthcare may influence acceptance. Addressing these concerns through clear communication and adherence to data protection regulations is essential to enhance patient acceptance. </a:t>
            </a:r>
            <a:endParaRPr lang="en-US" sz="24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Healthcare </a:t>
            </a:r>
            <a:r>
              <a:rPr lang="en-US" sz="2400" dirty="0">
                <a:latin typeface="Times New Roman" panose="02020603050405020304" pitchFamily="18" charset="0"/>
                <a:cs typeface="Times New Roman" panose="02020603050405020304" pitchFamily="18" charset="0"/>
              </a:rPr>
              <a:t>Provider Acceptance: Healthcare providers may perceive AI tools as valuable assets in managing pulmonary fibrosis, potentially leading to enhanced patient care. Nevertheless, resistance to adopting new technology may arise due to training requirements or skepticism about AI’s reliability. Overcoming these barriers through comprehensive training programs and demonstrating the reliability of AI models can foster healthcare provider acceptance. </a:t>
            </a:r>
            <a:endParaRPr lang="en-US" sz="24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Regulatory </a:t>
            </a:r>
            <a:r>
              <a:rPr lang="en-US" sz="2400" dirty="0">
                <a:latin typeface="Times New Roman" panose="02020603050405020304" pitchFamily="18" charset="0"/>
                <a:cs typeface="Times New Roman" panose="02020603050405020304" pitchFamily="18" charset="0"/>
              </a:rPr>
              <a:t>Compliance: Compliance with healthcare regulations, such as HIPAA in the U.S. or GDPR in Europe, is imperative for the project’s social feasibility. Ensuring adherence to these regulations demonstrates commitment to data privacy and patient rights, thereby bolstering social acceptance.</a:t>
            </a: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7393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B0F187-B72B-4847-BE7A-689CAD1EAF9B}" type="datetime4">
              <a:rPr lang="en-US" smtClean="0"/>
              <a:t>May 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
        <p:nvSpPr>
          <p:cNvPr id="5" name="Rectangle 4"/>
          <p:cNvSpPr/>
          <p:nvPr/>
        </p:nvSpPr>
        <p:spPr>
          <a:xfrm>
            <a:off x="6373884" y="324488"/>
            <a:ext cx="5282856" cy="646331"/>
          </a:xfrm>
          <a:prstGeom prst="rect">
            <a:avLst/>
          </a:prstGeom>
        </p:spPr>
        <p:txBody>
          <a:bodyPr wrap="none">
            <a:spAutoFit/>
          </a:bodyPr>
          <a:lstStyle/>
          <a:p>
            <a:r>
              <a:rPr lang="en-IN" sz="3600" b="1" spc="15" dirty="0">
                <a:latin typeface="Times New Roman" panose="02020603050405020304" pitchFamily="18" charset="0"/>
                <a:cs typeface="Times New Roman" panose="02020603050405020304" pitchFamily="18" charset="0"/>
              </a:rPr>
              <a:t>Plagiarism</a:t>
            </a:r>
            <a:r>
              <a:rPr lang="en-IN" sz="3600" b="1" spc="-210" dirty="0">
                <a:latin typeface="Times New Roman" panose="02020603050405020304" pitchFamily="18" charset="0"/>
                <a:cs typeface="Times New Roman" panose="02020603050405020304" pitchFamily="18" charset="0"/>
              </a:rPr>
              <a:t> </a:t>
            </a:r>
            <a:r>
              <a:rPr lang="en-IN" sz="3600" b="1" spc="5" dirty="0">
                <a:latin typeface="Times New Roman" panose="02020603050405020304" pitchFamily="18" charset="0"/>
                <a:cs typeface="Times New Roman" panose="02020603050405020304" pitchFamily="18" charset="0"/>
              </a:rPr>
              <a:t>Report</a:t>
            </a:r>
            <a:r>
              <a:rPr lang="en-IN" sz="3600" b="1" spc="-35" dirty="0">
                <a:latin typeface="Times New Roman" panose="02020603050405020304" pitchFamily="18" charset="0"/>
                <a:cs typeface="Times New Roman" panose="02020603050405020304" pitchFamily="18" charset="0"/>
              </a:rPr>
              <a:t> </a:t>
            </a:r>
            <a:r>
              <a:rPr lang="en-IN" sz="3600" b="1" spc="10" dirty="0">
                <a:latin typeface="Times New Roman" panose="02020603050405020304" pitchFamily="18" charset="0"/>
                <a:cs typeface="Times New Roman" panose="02020603050405020304" pitchFamily="18" charset="0"/>
              </a:rPr>
              <a:t>of</a:t>
            </a:r>
            <a:r>
              <a:rPr lang="en-IN" sz="3600" b="1" spc="-55" dirty="0">
                <a:latin typeface="Times New Roman" panose="02020603050405020304" pitchFamily="18" charset="0"/>
                <a:cs typeface="Times New Roman" panose="02020603050405020304" pitchFamily="18" charset="0"/>
              </a:rPr>
              <a:t> </a:t>
            </a:r>
            <a:r>
              <a:rPr lang="en-IN" sz="3600" b="1" spc="-15" dirty="0">
                <a:latin typeface="Times New Roman" panose="02020603050405020304" pitchFamily="18" charset="0"/>
                <a:cs typeface="Times New Roman" panose="02020603050405020304" pitchFamily="18" charset="0"/>
              </a:rPr>
              <a:t>PPT</a:t>
            </a:r>
            <a:endParaRPr lang="en-IN" sz="3600"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9312" y="1609996"/>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38863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B0F187-B72B-4847-BE7A-689CAD1EAF9B}" type="datetime4">
              <a:rPr lang="en-US" smtClean="0"/>
              <a:t>May 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
        <p:nvSpPr>
          <p:cNvPr id="5" name="Rectangle 4"/>
          <p:cNvSpPr/>
          <p:nvPr/>
        </p:nvSpPr>
        <p:spPr>
          <a:xfrm>
            <a:off x="6373884" y="324488"/>
            <a:ext cx="5790047" cy="646331"/>
          </a:xfrm>
          <a:prstGeom prst="rect">
            <a:avLst/>
          </a:prstGeom>
        </p:spPr>
        <p:txBody>
          <a:bodyPr wrap="none">
            <a:spAutoFit/>
          </a:bodyPr>
          <a:lstStyle/>
          <a:p>
            <a:r>
              <a:rPr lang="en-IN" sz="3600" b="1" spc="15" dirty="0">
                <a:latin typeface="Times New Roman" panose="02020603050405020304" pitchFamily="18" charset="0"/>
                <a:cs typeface="Times New Roman" panose="02020603050405020304" pitchFamily="18" charset="0"/>
              </a:rPr>
              <a:t>Plagiarism</a:t>
            </a:r>
            <a:r>
              <a:rPr lang="en-IN" sz="3600" b="1" spc="-210" dirty="0">
                <a:latin typeface="Times New Roman" panose="02020603050405020304" pitchFamily="18" charset="0"/>
                <a:cs typeface="Times New Roman" panose="02020603050405020304" pitchFamily="18" charset="0"/>
              </a:rPr>
              <a:t> </a:t>
            </a:r>
            <a:r>
              <a:rPr lang="en-IN" sz="3600" b="1" spc="5" dirty="0">
                <a:latin typeface="Times New Roman" panose="02020603050405020304" pitchFamily="18" charset="0"/>
                <a:cs typeface="Times New Roman" panose="02020603050405020304" pitchFamily="18" charset="0"/>
              </a:rPr>
              <a:t>Report</a:t>
            </a:r>
            <a:r>
              <a:rPr lang="en-IN" sz="3600" b="1" spc="-35" dirty="0">
                <a:latin typeface="Times New Roman" panose="02020603050405020304" pitchFamily="18" charset="0"/>
                <a:cs typeface="Times New Roman" panose="02020603050405020304" pitchFamily="18" charset="0"/>
              </a:rPr>
              <a:t> </a:t>
            </a:r>
            <a:r>
              <a:rPr lang="en-IN" sz="3600" b="1" spc="10" dirty="0">
                <a:latin typeface="Times New Roman" panose="02020603050405020304" pitchFamily="18" charset="0"/>
                <a:cs typeface="Times New Roman" panose="02020603050405020304" pitchFamily="18" charset="0"/>
              </a:rPr>
              <a:t>of</a:t>
            </a:r>
            <a:r>
              <a:rPr lang="en-IN" sz="3600" b="1" spc="-55" dirty="0">
                <a:latin typeface="Times New Roman" panose="02020603050405020304" pitchFamily="18" charset="0"/>
                <a:cs typeface="Times New Roman" panose="02020603050405020304" pitchFamily="18" charset="0"/>
              </a:rPr>
              <a:t> </a:t>
            </a:r>
            <a:r>
              <a:rPr lang="en-IN" sz="3600" b="1" spc="-15" dirty="0" smtClean="0">
                <a:latin typeface="Times New Roman" panose="02020603050405020304" pitchFamily="18" charset="0"/>
                <a:cs typeface="Times New Roman" panose="02020603050405020304" pitchFamily="18" charset="0"/>
              </a:rPr>
              <a:t>Report</a:t>
            </a:r>
            <a:endParaRPr lang="en-IN" sz="36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5323840" y="1432266"/>
            <a:ext cx="7640320" cy="74224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18770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B0F187-B72B-4847-BE7A-689CAD1EAF9B}" type="datetime4">
              <a:rPr lang="en-US" smtClean="0"/>
              <a:t>May 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
        <p:nvSpPr>
          <p:cNvPr id="5" name="Rectangle 4"/>
          <p:cNvSpPr/>
          <p:nvPr/>
        </p:nvSpPr>
        <p:spPr>
          <a:xfrm>
            <a:off x="6373884" y="324488"/>
            <a:ext cx="4064574" cy="646331"/>
          </a:xfrm>
          <a:prstGeom prst="rect">
            <a:avLst/>
          </a:prstGeom>
        </p:spPr>
        <p:txBody>
          <a:bodyPr wrap="none">
            <a:spAutoFit/>
          </a:bodyPr>
          <a:lstStyle/>
          <a:p>
            <a:r>
              <a:rPr lang="en-IN" sz="3600" b="1" spc="15" dirty="0" smtClean="0">
                <a:latin typeface="Times New Roman" panose="02020603050405020304" pitchFamily="18" charset="0"/>
                <a:cs typeface="Times New Roman" panose="02020603050405020304" pitchFamily="18" charset="0"/>
              </a:rPr>
              <a:t>Poster Presentation</a:t>
            </a:r>
            <a:endParaRPr lang="en-IN" sz="36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515" y="1347257"/>
            <a:ext cx="15184969" cy="75924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27925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0C0C23-01DF-4BF1-B9F9-638953DCE4C3}" type="datetime4">
              <a:rPr lang="en-US" smtClean="0"/>
              <a:t>May 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sp>
        <p:nvSpPr>
          <p:cNvPr id="5" name="Rectangle 4"/>
          <p:cNvSpPr/>
          <p:nvPr/>
        </p:nvSpPr>
        <p:spPr>
          <a:xfrm>
            <a:off x="675993" y="451550"/>
            <a:ext cx="16940775" cy="823752"/>
          </a:xfrm>
          <a:prstGeom prst="rect">
            <a:avLst/>
          </a:prstGeom>
        </p:spPr>
        <p:txBody>
          <a:bodyPr wrap="square">
            <a:spAutoFit/>
          </a:bodyPr>
          <a:lstStyle/>
          <a:p>
            <a:pPr lvl="1" algn="ctr">
              <a:lnSpc>
                <a:spcPct val="150000"/>
              </a:lnSpc>
            </a:pPr>
            <a:r>
              <a:rPr lang="en-IN" sz="3600" b="1" dirty="0" smtClean="0">
                <a:latin typeface="Times New Roman" pitchFamily="18" charset="0"/>
                <a:cs typeface="Times New Roman" pitchFamily="18" charset="0"/>
              </a:rPr>
              <a:t>OBJECTIVES</a:t>
            </a:r>
          </a:p>
        </p:txBody>
      </p:sp>
      <p:sp>
        <p:nvSpPr>
          <p:cNvPr id="6" name="Rectangle 5"/>
          <p:cNvSpPr/>
          <p:nvPr/>
        </p:nvSpPr>
        <p:spPr>
          <a:xfrm>
            <a:off x="819960" y="2317771"/>
            <a:ext cx="16187879" cy="5632311"/>
          </a:xfrm>
          <a:prstGeom prst="rect">
            <a:avLst/>
          </a:prstGeom>
        </p:spPr>
        <p:txBody>
          <a:bodyPr wrap="square">
            <a:spAutoFit/>
          </a:bodyPr>
          <a:lstStyle/>
          <a:p>
            <a:r>
              <a:rPr lang="en-IN" sz="2400" b="1" dirty="0">
                <a:latin typeface="Times New Roman" pitchFamily="18" charset="0"/>
                <a:cs typeface="Times New Roman" pitchFamily="18" charset="0"/>
              </a:rPr>
              <a:t>1.Aim of the </a:t>
            </a:r>
            <a:r>
              <a:rPr lang="en-IN" sz="2400" b="1" dirty="0" smtClean="0">
                <a:latin typeface="Times New Roman" pitchFamily="18" charset="0"/>
                <a:cs typeface="Times New Roman" pitchFamily="18" charset="0"/>
              </a:rPr>
              <a:t>project</a:t>
            </a:r>
          </a:p>
          <a:p>
            <a:endParaRPr lang="en-IN" sz="2400" b="1" dirty="0" smtClean="0">
              <a:latin typeface="Times New Roman" pitchFamily="18" charset="0"/>
              <a:cs typeface="Times New Roman"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primary objective of this project is to employ machine learning techniques to develop predictive models capable of estimating lung function, with a specific focus on predicting Forced Vital Capacity (FVC) rates, among individuals diagnosed with pulmonary fibrosis.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These models aim to leverage advanced computational methods to provide accurate predictions of lung function progression in patients with pulmonary fibrosis, thereby aiding in disease management and treatment planning.</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By utilizing machine learning algorithms and appropriate feature engineering techniques, this research endeavors to contribute to the advancement of medical diagnostics and enhance our understanding of pulmonary fibrosis progression.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Ultimately, the goal is to develop reliable computational tools that healthcare professionals can utilize for early detection, monitoring, and personalized management of pulmonary fibrosis</a:t>
            </a:r>
            <a:r>
              <a:rPr lang="en-US" sz="2400" dirty="0" smtClean="0">
                <a:latin typeface="Times New Roman" panose="02020603050405020304" pitchFamily="18" charset="0"/>
                <a:cs typeface="Times New Roman" panose="02020603050405020304" pitchFamily="18" charset="0"/>
              </a:rPr>
              <a:t>.</a:t>
            </a:r>
            <a:endParaRPr lang="en-IN" sz="2400" b="1" dirty="0" smtClean="0">
              <a:latin typeface="Times New Roman" pitchFamily="18" charset="0"/>
              <a:cs typeface="Times New Roman" pitchFamily="18" charset="0"/>
            </a:endParaRPr>
          </a:p>
          <a:p>
            <a:endParaRPr lang="en-IN" sz="2400" b="1" dirty="0" smtClean="0">
              <a:latin typeface="Times New Roman" pitchFamily="18" charset="0"/>
              <a:cs typeface="Times New Roman" pitchFamily="18" charset="0"/>
            </a:endParaRPr>
          </a:p>
          <a:p>
            <a:endParaRPr lang="en-IN" sz="2400" b="1" dirty="0">
              <a:latin typeface="Times New Roman" pitchFamily="18" charset="0"/>
              <a:cs typeface="Times New Roman" pitchFamily="18" charset="0"/>
            </a:endParaRPr>
          </a:p>
          <a:p>
            <a:endParaRPr lang="en-IN" sz="2400" b="1" dirty="0" smtClean="0">
              <a:latin typeface="Times New Roman" pitchFamily="18" charset="0"/>
              <a:cs typeface="Times New Roman" pitchFamily="18" charset="0"/>
            </a:endParaRPr>
          </a:p>
          <a:p>
            <a:endParaRPr lang="en-IN" sz="2400" b="1" dirty="0">
              <a:latin typeface="Times New Roman" pitchFamily="18" charset="0"/>
              <a:cs typeface="Times New Roman"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279B97-AE12-4D20-840B-B2BE8C917325}" type="datetime4">
              <a:rPr lang="en-US" smtClean="0"/>
              <a:t>May 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
        <p:nvSpPr>
          <p:cNvPr id="5" name="Rectangle 4"/>
          <p:cNvSpPr/>
          <p:nvPr/>
        </p:nvSpPr>
        <p:spPr>
          <a:xfrm>
            <a:off x="6236507" y="420084"/>
            <a:ext cx="5453096" cy="646331"/>
          </a:xfrm>
          <a:prstGeom prst="rect">
            <a:avLst/>
          </a:prstGeom>
        </p:spPr>
        <p:txBody>
          <a:bodyPr wrap="none">
            <a:spAutoFit/>
          </a:bodyPr>
          <a:lstStyle/>
          <a:p>
            <a:r>
              <a:rPr lang="en-IN" sz="3600" b="1" spc="-5" dirty="0">
                <a:latin typeface="Times New Roman" panose="02020603050405020304" pitchFamily="18" charset="0"/>
                <a:cs typeface="Times New Roman" panose="02020603050405020304" pitchFamily="18" charset="0"/>
              </a:rPr>
              <a:t>Web</a:t>
            </a:r>
            <a:r>
              <a:rPr lang="en-IN" sz="3600" b="1" spc="-40" dirty="0">
                <a:latin typeface="Times New Roman" panose="02020603050405020304" pitchFamily="18" charset="0"/>
                <a:cs typeface="Times New Roman" panose="02020603050405020304" pitchFamily="18" charset="0"/>
              </a:rPr>
              <a:t> </a:t>
            </a:r>
            <a:r>
              <a:rPr lang="en-IN" sz="3600" b="1" spc="5" dirty="0">
                <a:latin typeface="Times New Roman" panose="02020603050405020304" pitchFamily="18" charset="0"/>
                <a:cs typeface="Times New Roman" panose="02020603050405020304" pitchFamily="18" charset="0"/>
              </a:rPr>
              <a:t>references/video</a:t>
            </a:r>
            <a:r>
              <a:rPr lang="en-IN" sz="3600" b="1" spc="-114" dirty="0">
                <a:latin typeface="Times New Roman" panose="02020603050405020304" pitchFamily="18" charset="0"/>
                <a:cs typeface="Times New Roman" panose="02020603050405020304" pitchFamily="18" charset="0"/>
              </a:rPr>
              <a:t> </a:t>
            </a:r>
            <a:r>
              <a:rPr lang="en-IN" sz="3600" b="1" spc="20" dirty="0">
                <a:latin typeface="Times New Roman" panose="02020603050405020304" pitchFamily="18" charset="0"/>
                <a:cs typeface="Times New Roman" panose="02020603050405020304" pitchFamily="18" charset="0"/>
              </a:rPr>
              <a:t>links</a:t>
            </a:r>
            <a:endParaRPr lang="en-IN" sz="3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1593696" y="1798646"/>
            <a:ext cx="6194324" cy="369332"/>
          </a:xfrm>
          <a:prstGeom prst="rect">
            <a:avLst/>
          </a:prstGeom>
        </p:spPr>
        <p:txBody>
          <a:bodyPr wrap="none">
            <a:spAutoFit/>
          </a:bodyPr>
          <a:lstStyle/>
          <a:p>
            <a:pPr marL="285750" indent="-285750">
              <a:buFont typeface="Arial" panose="020B0604020202020204" pitchFamily="34" charset="0"/>
              <a:buChar char="•"/>
            </a:pPr>
            <a:r>
              <a:rPr lang="en-IN" dirty="0">
                <a:hlinkClick r:id="rId2"/>
              </a:rPr>
              <a:t>https://</a:t>
            </a:r>
            <a:r>
              <a:rPr lang="en-IN" dirty="0" smtClean="0">
                <a:hlinkClick r:id="rId2"/>
              </a:rPr>
              <a:t>www.nejm.org/doi/full/10.1056/NEJMoa1908681</a:t>
            </a:r>
            <a:r>
              <a:rPr lang="en-IN" dirty="0" smtClean="0"/>
              <a:t> [ 1]</a:t>
            </a:r>
            <a:endParaRPr lang="en-IN" dirty="0"/>
          </a:p>
        </p:txBody>
      </p:sp>
      <p:sp>
        <p:nvSpPr>
          <p:cNvPr id="12" name="Rectangle 11"/>
          <p:cNvSpPr/>
          <p:nvPr/>
        </p:nvSpPr>
        <p:spPr>
          <a:xfrm>
            <a:off x="1593696" y="2322790"/>
            <a:ext cx="6532045" cy="369332"/>
          </a:xfrm>
          <a:prstGeom prst="rect">
            <a:avLst/>
          </a:prstGeom>
        </p:spPr>
        <p:txBody>
          <a:bodyPr wrap="none">
            <a:spAutoFit/>
          </a:bodyPr>
          <a:lstStyle/>
          <a:p>
            <a:pPr marL="285750" indent="-285750">
              <a:buFont typeface="Arial" panose="020B0604020202020204" pitchFamily="34" charset="0"/>
              <a:buChar char="•"/>
            </a:pPr>
            <a:r>
              <a:rPr lang="en-IN" dirty="0">
                <a:hlinkClick r:id="rId3"/>
              </a:rPr>
              <a:t>https://</a:t>
            </a:r>
            <a:r>
              <a:rPr lang="en-IN" dirty="0" smtClean="0">
                <a:hlinkClick r:id="rId3"/>
              </a:rPr>
              <a:t>link.springer.com/article/10.1186/s13075-015-0872-2</a:t>
            </a:r>
            <a:r>
              <a:rPr lang="en-IN" dirty="0" smtClean="0"/>
              <a:t> [4]</a:t>
            </a:r>
            <a:endParaRPr lang="en-IN" dirty="0"/>
          </a:p>
        </p:txBody>
      </p:sp>
      <p:sp>
        <p:nvSpPr>
          <p:cNvPr id="13" name="Rectangle 12"/>
          <p:cNvSpPr/>
          <p:nvPr/>
        </p:nvSpPr>
        <p:spPr>
          <a:xfrm>
            <a:off x="1515020" y="2897748"/>
            <a:ext cx="6351675" cy="369332"/>
          </a:xfrm>
          <a:prstGeom prst="rect">
            <a:avLst/>
          </a:prstGeom>
        </p:spPr>
        <p:txBody>
          <a:bodyPr wrap="none">
            <a:spAutoFit/>
          </a:bodyPr>
          <a:lstStyle/>
          <a:p>
            <a:pPr marL="285750" indent="-285750">
              <a:buFont typeface="Arial" panose="020B0604020202020204" pitchFamily="34" charset="0"/>
              <a:buChar char="•"/>
            </a:pPr>
            <a:r>
              <a:rPr lang="en-IN" dirty="0">
                <a:hlinkClick r:id="rId4"/>
              </a:rPr>
              <a:t>https://www.ncbi.nlm.nih.gov/pmc/articles/PMC2698015</a:t>
            </a:r>
            <a:r>
              <a:rPr lang="en-IN" dirty="0" smtClean="0">
                <a:hlinkClick r:id="rId4"/>
              </a:rPr>
              <a:t>/</a:t>
            </a:r>
            <a:r>
              <a:rPr lang="en-IN" dirty="0" smtClean="0"/>
              <a:t> [ 5]</a:t>
            </a:r>
            <a:endParaRPr lang="en-IN" dirty="0"/>
          </a:p>
        </p:txBody>
      </p:sp>
      <p:sp>
        <p:nvSpPr>
          <p:cNvPr id="14" name="Rectangle 13"/>
          <p:cNvSpPr/>
          <p:nvPr/>
        </p:nvSpPr>
        <p:spPr>
          <a:xfrm>
            <a:off x="1884769" y="3680702"/>
            <a:ext cx="6376361" cy="369332"/>
          </a:xfrm>
          <a:prstGeom prst="rect">
            <a:avLst/>
          </a:prstGeom>
        </p:spPr>
        <p:txBody>
          <a:bodyPr wrap="none">
            <a:spAutoFit/>
          </a:bodyPr>
          <a:lstStyle/>
          <a:p>
            <a:r>
              <a:rPr lang="en-IN" dirty="0">
                <a:hlinkClick r:id="rId5"/>
              </a:rPr>
              <a:t>https://ieeexplore.ieee.org/abstract/document/9231239</a:t>
            </a:r>
            <a:r>
              <a:rPr lang="en-IN" dirty="0" smtClean="0">
                <a:hlinkClick r:id="rId5"/>
              </a:rPr>
              <a:t>/</a:t>
            </a:r>
            <a:r>
              <a:rPr lang="en-IN" dirty="0" smtClean="0"/>
              <a:t> [ web 1]</a:t>
            </a:r>
            <a:endParaRPr lang="en-IN" dirty="0"/>
          </a:p>
        </p:txBody>
      </p:sp>
      <p:sp>
        <p:nvSpPr>
          <p:cNvPr id="15" name="Rectangle 14"/>
          <p:cNvSpPr/>
          <p:nvPr/>
        </p:nvSpPr>
        <p:spPr>
          <a:xfrm>
            <a:off x="1884769" y="4174992"/>
            <a:ext cx="6403612" cy="369332"/>
          </a:xfrm>
          <a:prstGeom prst="rect">
            <a:avLst/>
          </a:prstGeom>
        </p:spPr>
        <p:txBody>
          <a:bodyPr wrap="none">
            <a:spAutoFit/>
          </a:bodyPr>
          <a:lstStyle/>
          <a:p>
            <a:r>
              <a:rPr lang="en-IN" dirty="0">
                <a:hlinkClick r:id="rId6"/>
              </a:rPr>
              <a:t>https://</a:t>
            </a:r>
            <a:r>
              <a:rPr lang="en-IN" dirty="0" smtClean="0">
                <a:hlinkClick r:id="rId6"/>
              </a:rPr>
              <a:t>ieeexplore.ieee.org/abstract/document/10047728</a:t>
            </a:r>
            <a:r>
              <a:rPr lang="en-IN" dirty="0" smtClean="0"/>
              <a:t> [ web 2]</a:t>
            </a:r>
            <a:endParaRPr lang="en-IN" dirty="0"/>
          </a:p>
        </p:txBody>
      </p:sp>
      <p:sp>
        <p:nvSpPr>
          <p:cNvPr id="16" name="Rectangle 15"/>
          <p:cNvSpPr/>
          <p:nvPr/>
        </p:nvSpPr>
        <p:spPr>
          <a:xfrm>
            <a:off x="1884769" y="4669282"/>
            <a:ext cx="6233694" cy="369332"/>
          </a:xfrm>
          <a:prstGeom prst="rect">
            <a:avLst/>
          </a:prstGeom>
        </p:spPr>
        <p:txBody>
          <a:bodyPr wrap="none">
            <a:spAutoFit/>
          </a:bodyPr>
          <a:lstStyle/>
          <a:p>
            <a:r>
              <a:rPr lang="en-IN" dirty="0">
                <a:hlinkClick r:id="rId7"/>
              </a:rPr>
              <a:t>https://</a:t>
            </a:r>
            <a:r>
              <a:rPr lang="en-IN" dirty="0" smtClean="0">
                <a:hlinkClick r:id="rId7"/>
              </a:rPr>
              <a:t>ieeexplore.ieee.org/abstract/document/9528243</a:t>
            </a:r>
            <a:r>
              <a:rPr lang="en-IN" dirty="0" smtClean="0"/>
              <a:t> [web 3]</a:t>
            </a:r>
            <a:endParaRPr lang="en-IN" dirty="0"/>
          </a:p>
        </p:txBody>
      </p:sp>
      <p:sp>
        <p:nvSpPr>
          <p:cNvPr id="17" name="Rectangle 16"/>
          <p:cNvSpPr/>
          <p:nvPr/>
        </p:nvSpPr>
        <p:spPr>
          <a:xfrm>
            <a:off x="1831613" y="5142612"/>
            <a:ext cx="6350713" cy="369332"/>
          </a:xfrm>
          <a:prstGeom prst="rect">
            <a:avLst/>
          </a:prstGeom>
        </p:spPr>
        <p:txBody>
          <a:bodyPr wrap="none">
            <a:spAutoFit/>
          </a:bodyPr>
          <a:lstStyle/>
          <a:p>
            <a:r>
              <a:rPr lang="en-IN" dirty="0" smtClean="0">
                <a:hlinkClick r:id="rId8"/>
              </a:rPr>
              <a:t>https</a:t>
            </a:r>
            <a:r>
              <a:rPr lang="en-IN" dirty="0">
                <a:hlinkClick r:id="rId8"/>
              </a:rPr>
              <a:t>://</a:t>
            </a:r>
            <a:r>
              <a:rPr lang="en-IN" dirty="0" smtClean="0">
                <a:hlinkClick r:id="rId8"/>
              </a:rPr>
              <a:t>ieeexplore.ieee.org/abstract/document/10018624</a:t>
            </a:r>
            <a:r>
              <a:rPr lang="en-IN" dirty="0" smtClean="0"/>
              <a:t> [web 4]</a:t>
            </a:r>
            <a:endParaRPr lang="en-IN" dirty="0"/>
          </a:p>
        </p:txBody>
      </p:sp>
      <p:sp>
        <p:nvSpPr>
          <p:cNvPr id="18" name="Rectangle 17"/>
          <p:cNvSpPr/>
          <p:nvPr/>
        </p:nvSpPr>
        <p:spPr>
          <a:xfrm>
            <a:off x="1876506" y="6110232"/>
            <a:ext cx="4127284" cy="369332"/>
          </a:xfrm>
          <a:prstGeom prst="rect">
            <a:avLst/>
          </a:prstGeom>
        </p:spPr>
        <p:txBody>
          <a:bodyPr wrap="none">
            <a:spAutoFit/>
          </a:bodyPr>
          <a:lstStyle/>
          <a:p>
            <a:r>
              <a:rPr lang="en-IN" dirty="0">
                <a:hlinkClick r:id="rId9"/>
              </a:rPr>
              <a:t>https://</a:t>
            </a:r>
            <a:r>
              <a:rPr lang="en-IN" dirty="0" smtClean="0">
                <a:hlinkClick r:id="rId9"/>
              </a:rPr>
              <a:t>youtu.be/BmYCAp4dRuA</a:t>
            </a:r>
            <a:r>
              <a:rPr lang="en-IN" dirty="0" smtClean="0"/>
              <a:t> [video 1]</a:t>
            </a:r>
            <a:endParaRPr lang="en-IN" dirty="0"/>
          </a:p>
        </p:txBody>
      </p:sp>
      <p:sp>
        <p:nvSpPr>
          <p:cNvPr id="19" name="Rectangle 18"/>
          <p:cNvSpPr/>
          <p:nvPr/>
        </p:nvSpPr>
        <p:spPr>
          <a:xfrm>
            <a:off x="1924876" y="6810148"/>
            <a:ext cx="3888885" cy="369332"/>
          </a:xfrm>
          <a:prstGeom prst="rect">
            <a:avLst/>
          </a:prstGeom>
        </p:spPr>
        <p:txBody>
          <a:bodyPr wrap="none">
            <a:spAutoFit/>
          </a:bodyPr>
          <a:lstStyle/>
          <a:p>
            <a:r>
              <a:rPr lang="en-IN" dirty="0">
                <a:hlinkClick r:id="rId10"/>
              </a:rPr>
              <a:t>https://</a:t>
            </a:r>
            <a:r>
              <a:rPr lang="en-IN" dirty="0" smtClean="0">
                <a:hlinkClick r:id="rId10"/>
              </a:rPr>
              <a:t>youtu.be/F2KxuiTXFS8</a:t>
            </a:r>
            <a:r>
              <a:rPr lang="en-IN" dirty="0" smtClean="0"/>
              <a:t> [video 2]</a:t>
            </a:r>
            <a:endParaRPr lang="en-IN" dirty="0"/>
          </a:p>
        </p:txBody>
      </p:sp>
      <p:sp>
        <p:nvSpPr>
          <p:cNvPr id="20" name="Rectangle 19"/>
          <p:cNvSpPr/>
          <p:nvPr/>
        </p:nvSpPr>
        <p:spPr>
          <a:xfrm>
            <a:off x="1884769" y="7427688"/>
            <a:ext cx="4004494" cy="369332"/>
          </a:xfrm>
          <a:prstGeom prst="rect">
            <a:avLst/>
          </a:prstGeom>
        </p:spPr>
        <p:txBody>
          <a:bodyPr wrap="none">
            <a:spAutoFit/>
          </a:bodyPr>
          <a:lstStyle/>
          <a:p>
            <a:r>
              <a:rPr lang="en-IN" dirty="0">
                <a:hlinkClick r:id="rId11"/>
              </a:rPr>
              <a:t>https://</a:t>
            </a:r>
            <a:r>
              <a:rPr lang="en-IN" dirty="0" smtClean="0">
                <a:hlinkClick r:id="rId11"/>
              </a:rPr>
              <a:t>youtu.be/8aEkpRNysHE</a:t>
            </a:r>
            <a:r>
              <a:rPr lang="en-IN" dirty="0" smtClean="0"/>
              <a:t> [video 3]</a:t>
            </a:r>
            <a:endParaRPr lang="en-IN" dirty="0"/>
          </a:p>
        </p:txBody>
      </p:sp>
    </p:spTree>
    <p:extLst>
      <p:ext uri="{BB962C8B-B14F-4D97-AF65-F5344CB8AC3E}">
        <p14:creationId xmlns:p14="http://schemas.microsoft.com/office/powerpoint/2010/main" val="1846082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42BA51-AD09-4F08-9994-8F53E9F1A6CF}" type="datetime4">
              <a:rPr lang="en-US" smtClean="0"/>
              <a:t>May 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41</a:t>
            </a:fld>
            <a:endParaRPr lang="en-US"/>
          </a:p>
        </p:txBody>
      </p:sp>
      <p:sp>
        <p:nvSpPr>
          <p:cNvPr id="5" name="Rectangle 4"/>
          <p:cNvSpPr/>
          <p:nvPr/>
        </p:nvSpPr>
        <p:spPr>
          <a:xfrm>
            <a:off x="7242957" y="443836"/>
            <a:ext cx="9575769" cy="646331"/>
          </a:xfrm>
          <a:prstGeom prst="rect">
            <a:avLst/>
          </a:prstGeom>
        </p:spPr>
        <p:txBody>
          <a:bodyPr wrap="square">
            <a:spAutoFit/>
          </a:bodyPr>
          <a:lstStyle/>
          <a:p>
            <a:r>
              <a:rPr lang="en-IN" sz="3600" b="1" dirty="0" smtClean="0">
                <a:latin typeface="Times New Roman" pitchFamily="18" charset="0"/>
                <a:cs typeface="Times New Roman" pitchFamily="18" charset="0"/>
              </a:rPr>
              <a:t>REFERENCES</a:t>
            </a:r>
            <a:endParaRPr lang="en-IN" sz="3600" b="1" dirty="0"/>
          </a:p>
        </p:txBody>
      </p:sp>
      <p:sp>
        <p:nvSpPr>
          <p:cNvPr id="6" name="TextBox 5"/>
          <p:cNvSpPr txBox="1"/>
          <p:nvPr/>
        </p:nvSpPr>
        <p:spPr>
          <a:xfrm>
            <a:off x="353291" y="1673233"/>
            <a:ext cx="17373600" cy="6986528"/>
          </a:xfrm>
          <a:prstGeom prst="rect">
            <a:avLst/>
          </a:prstGeom>
          <a:noFill/>
        </p:spPr>
        <p:txBody>
          <a:bodyPr wrap="square" rtlCol="0">
            <a:spAutoFit/>
          </a:bodyPr>
          <a:lstStyle/>
          <a:p>
            <a:r>
              <a:rPr lang="en-IN" sz="2800" dirty="0" smtClean="0"/>
              <a:t>[</a:t>
            </a:r>
            <a:r>
              <a:rPr lang="en-IN" sz="2800" dirty="0"/>
              <a:t>[1] </a:t>
            </a:r>
            <a:r>
              <a:rPr lang="en-IN" sz="2800" dirty="0" err="1"/>
              <a:t>Selvan</a:t>
            </a:r>
            <a:r>
              <a:rPr lang="en-IN" sz="2800" dirty="0"/>
              <a:t>, </a:t>
            </a:r>
            <a:r>
              <a:rPr lang="en-IN" sz="2800" dirty="0" err="1"/>
              <a:t>Kavitha</a:t>
            </a:r>
            <a:r>
              <a:rPr lang="en-IN" sz="2800" dirty="0"/>
              <a:t> </a:t>
            </a:r>
            <a:r>
              <a:rPr lang="en-IN" sz="2800" dirty="0" err="1"/>
              <a:t>C.,et</a:t>
            </a:r>
            <a:r>
              <a:rPr lang="en-IN" sz="2800" dirty="0"/>
              <a:t> al. ”Computer-Aided Pulmonary Fibrosis Detection Leveraging an Advanced Artificial Intelligence Triage and Notification Software.” Journal of Clinical Medicine Research 15, no. 8-9 (2023): 423. </a:t>
            </a:r>
            <a:endParaRPr lang="en-IN" sz="2800" dirty="0" smtClean="0"/>
          </a:p>
          <a:p>
            <a:endParaRPr lang="en-IN" sz="2800" dirty="0" smtClean="0"/>
          </a:p>
          <a:p>
            <a:r>
              <a:rPr lang="en-IN" sz="2800" dirty="0" smtClean="0"/>
              <a:t>[</a:t>
            </a:r>
            <a:r>
              <a:rPr lang="en-IN" sz="2800" dirty="0"/>
              <a:t>2] Barnes, </a:t>
            </a:r>
            <a:r>
              <a:rPr lang="en-IN" sz="2800" dirty="0" err="1"/>
              <a:t>Hayley,et</a:t>
            </a:r>
            <a:r>
              <a:rPr lang="en-IN" sz="2800" dirty="0"/>
              <a:t> al. ”Machine learning in radiology: the new frontier in interstitial lung diseases.” The Lancet Digital Health 5.1 (2023): e41-e50. </a:t>
            </a:r>
            <a:endParaRPr lang="en-IN" sz="2800" dirty="0" smtClean="0"/>
          </a:p>
          <a:p>
            <a:endParaRPr lang="en-IN" sz="2800" dirty="0" smtClean="0"/>
          </a:p>
          <a:p>
            <a:r>
              <a:rPr lang="en-IN" sz="2800" dirty="0" smtClean="0"/>
              <a:t>[</a:t>
            </a:r>
            <a:r>
              <a:rPr lang="en-IN" sz="2800" dirty="0"/>
              <a:t>3] Wong Alexander, Lu </a:t>
            </a:r>
            <a:r>
              <a:rPr lang="en-IN" sz="2800" dirty="0" err="1"/>
              <a:t>Jack,et</a:t>
            </a:r>
            <a:r>
              <a:rPr lang="en-IN" sz="2800" dirty="0"/>
              <a:t> al. A Tailored Deep Convolutional Neural Network Design for Prediction of Pulmonary Fibrosis Progression From Chest CT Images, Frontiers in Artificial Intelligence, volume4,2021, DOI=10.3389/frai.2021.764047, </a:t>
            </a:r>
            <a:endParaRPr lang="en-IN" sz="2800" dirty="0" smtClean="0"/>
          </a:p>
          <a:p>
            <a:endParaRPr lang="en-IN" sz="2800" dirty="0" smtClean="0"/>
          </a:p>
          <a:p>
            <a:r>
              <a:rPr lang="en-IN" sz="2800" dirty="0" smtClean="0"/>
              <a:t>[</a:t>
            </a:r>
            <a:r>
              <a:rPr lang="en-IN" sz="2800" dirty="0"/>
              <a:t>4] Anju Yadav, Rahul </a:t>
            </a:r>
            <a:r>
              <a:rPr lang="en-IN" sz="2800" dirty="0" err="1"/>
              <a:t>Saxena,et</a:t>
            </a:r>
            <a:r>
              <a:rPr lang="en-IN" sz="2800" dirty="0"/>
              <a:t> al. ”[Retracted] FVC-NET: An Automated Diagnosis of Pulmonary Fibrosis Progression Prediction Using Honeycombing and Deep Learning”, Computational Intelligence and Neuroscience, vol. 2022, Article ID 2832400,12pages,2022. </a:t>
            </a:r>
            <a:endParaRPr lang="en-IN" sz="2800" dirty="0" smtClean="0"/>
          </a:p>
          <a:p>
            <a:endParaRPr lang="en-IN" sz="2800" dirty="0" smtClean="0"/>
          </a:p>
          <a:p>
            <a:r>
              <a:rPr lang="en-IN" sz="2800" dirty="0" smtClean="0"/>
              <a:t>[</a:t>
            </a:r>
            <a:r>
              <a:rPr lang="en-IN" sz="2800" dirty="0"/>
              <a:t>5] Zhang G, Luo </a:t>
            </a:r>
            <a:r>
              <a:rPr lang="en-IN" sz="2800" dirty="0" err="1"/>
              <a:t>L,et</a:t>
            </a:r>
            <a:r>
              <a:rPr lang="en-IN" sz="2800" dirty="0"/>
              <a:t> al. Research Progress of Respiratory Disease and Idiopathic Pulmonary Fibrosis Based on Artificial Intelligence. Diagnostics. 2023; 13(3):357. </a:t>
            </a:r>
            <a:endParaRPr lang="en-IN" sz="2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42BA51-AD09-4F08-9994-8F53E9F1A6CF}" type="datetime4">
              <a:rPr lang="en-US" smtClean="0"/>
              <a:t>May 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42</a:t>
            </a:fld>
            <a:endParaRPr lang="en-US"/>
          </a:p>
        </p:txBody>
      </p:sp>
      <p:sp>
        <p:nvSpPr>
          <p:cNvPr id="5" name="Rectangle 4"/>
          <p:cNvSpPr/>
          <p:nvPr/>
        </p:nvSpPr>
        <p:spPr>
          <a:xfrm>
            <a:off x="7242957" y="443836"/>
            <a:ext cx="9575769" cy="646331"/>
          </a:xfrm>
          <a:prstGeom prst="rect">
            <a:avLst/>
          </a:prstGeom>
        </p:spPr>
        <p:txBody>
          <a:bodyPr wrap="square">
            <a:spAutoFit/>
          </a:bodyPr>
          <a:lstStyle/>
          <a:p>
            <a:r>
              <a:rPr lang="en-IN" sz="3600" b="1" dirty="0" smtClean="0">
                <a:latin typeface="Times New Roman" pitchFamily="18" charset="0"/>
                <a:cs typeface="Times New Roman" pitchFamily="18" charset="0"/>
              </a:rPr>
              <a:t>REFERENCES</a:t>
            </a:r>
            <a:endParaRPr lang="en-IN" sz="3600" b="1" dirty="0"/>
          </a:p>
        </p:txBody>
      </p:sp>
      <p:sp>
        <p:nvSpPr>
          <p:cNvPr id="6" name="TextBox 5"/>
          <p:cNvSpPr txBox="1"/>
          <p:nvPr/>
        </p:nvSpPr>
        <p:spPr>
          <a:xfrm>
            <a:off x="353291" y="1673233"/>
            <a:ext cx="17373600" cy="6986528"/>
          </a:xfrm>
          <a:prstGeom prst="rect">
            <a:avLst/>
          </a:prstGeom>
          <a:noFill/>
        </p:spPr>
        <p:txBody>
          <a:bodyPr wrap="square" rtlCol="0">
            <a:spAutoFit/>
          </a:bodyPr>
          <a:lstStyle/>
          <a:p>
            <a:r>
              <a:rPr lang="en-IN" sz="2800" dirty="0"/>
              <a:t>[6] </a:t>
            </a:r>
            <a:r>
              <a:rPr lang="en-IN" sz="2800" dirty="0" err="1"/>
              <a:t>Arefeen</a:t>
            </a:r>
            <a:r>
              <a:rPr lang="en-IN" sz="2800" dirty="0"/>
              <a:t>, M. A.(2020).et al. Prediction of lung function in adolescence using epigenetic aging: a machine learning approach. Methods and Protocols, 3(4), 77</a:t>
            </a:r>
            <a:r>
              <a:rPr lang="en-IN" sz="2800" dirty="0" smtClean="0"/>
              <a:t>.</a:t>
            </a:r>
          </a:p>
          <a:p>
            <a:endParaRPr lang="en-IN" sz="2800" dirty="0"/>
          </a:p>
          <a:p>
            <a:r>
              <a:rPr lang="en-IN" sz="2800" dirty="0" smtClean="0"/>
              <a:t> </a:t>
            </a:r>
            <a:r>
              <a:rPr lang="en-IN" sz="2800" dirty="0"/>
              <a:t>[7] </a:t>
            </a:r>
            <a:r>
              <a:rPr lang="en-IN" sz="2800" dirty="0" err="1"/>
              <a:t>Makimoto</a:t>
            </a:r>
            <a:r>
              <a:rPr lang="en-IN" sz="2800" dirty="0"/>
              <a:t>, K., Hogg,(2023)et al. CT imaging with machine learning for predicting progression to COPD in individuals at risk. Chest, 164(5), 1139-1149. </a:t>
            </a:r>
            <a:endParaRPr lang="en-IN" sz="2800" dirty="0" smtClean="0"/>
          </a:p>
          <a:p>
            <a:endParaRPr lang="en-IN" sz="2800" dirty="0"/>
          </a:p>
          <a:p>
            <a:r>
              <a:rPr lang="en-IN" sz="2800" dirty="0" smtClean="0"/>
              <a:t>[</a:t>
            </a:r>
            <a:r>
              <a:rPr lang="en-IN" sz="2800" dirty="0"/>
              <a:t>8] </a:t>
            </a:r>
            <a:r>
              <a:rPr lang="en-IN" sz="2800" dirty="0" err="1"/>
              <a:t>Thillai</a:t>
            </a:r>
            <a:r>
              <a:rPr lang="en-IN" sz="2800" dirty="0"/>
              <a:t>, </a:t>
            </a:r>
            <a:r>
              <a:rPr lang="en-IN" sz="2800" dirty="0" err="1"/>
              <a:t>Muhunthan,et</a:t>
            </a:r>
            <a:r>
              <a:rPr lang="en-IN" sz="2800" dirty="0"/>
              <a:t> al. ”Deep learning-based segmentation of CT scans predicts disease progression and mortality in IPF.” American Journal of Respiratory and Critical Care Medicine </a:t>
            </a:r>
            <a:r>
              <a:rPr lang="en-IN" sz="2800" dirty="0" err="1"/>
              <a:t>ja</a:t>
            </a:r>
            <a:r>
              <a:rPr lang="en-IN" sz="2800" dirty="0"/>
              <a:t> (2024). </a:t>
            </a:r>
            <a:endParaRPr lang="en-IN" sz="2800" dirty="0" smtClean="0"/>
          </a:p>
          <a:p>
            <a:endParaRPr lang="en-IN" sz="2800" dirty="0"/>
          </a:p>
          <a:p>
            <a:r>
              <a:rPr lang="en-IN" sz="2800" dirty="0" smtClean="0"/>
              <a:t>[</a:t>
            </a:r>
            <a:r>
              <a:rPr lang="en-IN" sz="2800" dirty="0"/>
              <a:t>9] Kati </a:t>
            </a:r>
            <a:r>
              <a:rPr lang="en-IN" sz="2800" dirty="0" err="1"/>
              <a:t>Makel</a:t>
            </a:r>
            <a:r>
              <a:rPr lang="en-IN" sz="2800" dirty="0"/>
              <a:t> ¨ a MD and </a:t>
            </a:r>
            <a:r>
              <a:rPr lang="en-IN" sz="2800" dirty="0" err="1"/>
              <a:t>Mikko</a:t>
            </a:r>
            <a:r>
              <a:rPr lang="en-IN" sz="2800" dirty="0"/>
              <a:t> I. M ¨ </a:t>
            </a:r>
            <a:r>
              <a:rPr lang="en-IN" sz="2800" dirty="0" err="1"/>
              <a:t>ayr</a:t>
            </a:r>
            <a:r>
              <a:rPr lang="en-IN" sz="2800" dirty="0"/>
              <a:t> ¨ </a:t>
            </a:r>
            <a:r>
              <a:rPr lang="en-IN" sz="2800" dirty="0" err="1"/>
              <a:t>anp</a:t>
            </a:r>
            <a:r>
              <a:rPr lang="en-IN" sz="2800" dirty="0"/>
              <a:t> ¨ </a:t>
            </a:r>
            <a:r>
              <a:rPr lang="en-IN" sz="2800" dirty="0" err="1"/>
              <a:t>a¨a</a:t>
            </a:r>
            <a:r>
              <a:rPr lang="en-IN" sz="2800" dirty="0"/>
              <a:t> , ¨ Artificial intelligence identifies inflammation and confirms fibroblast foci as prognostic tissue biomarkers in idiopathic pulmonary fibrosis, Human pathology, Volume 107, January 2021. </a:t>
            </a:r>
            <a:endParaRPr lang="en-IN" sz="2800" dirty="0" smtClean="0"/>
          </a:p>
          <a:p>
            <a:endParaRPr lang="en-IN" sz="2800" dirty="0"/>
          </a:p>
          <a:p>
            <a:r>
              <a:rPr lang="en-IN" sz="2800" dirty="0" smtClean="0"/>
              <a:t>[</a:t>
            </a:r>
            <a:r>
              <a:rPr lang="en-IN" sz="2800" dirty="0"/>
              <a:t>10] Grace Hyun J. Kim, Statistical learning technique to predict radiology progression with an application of idiopathic pulmonary fibrosis using chest CT images, 2022</a:t>
            </a:r>
          </a:p>
          <a:p>
            <a:endParaRPr lang="en-IN" sz="2800" dirty="0"/>
          </a:p>
        </p:txBody>
      </p:sp>
    </p:spTree>
    <p:extLst>
      <p:ext uri="{BB962C8B-B14F-4D97-AF65-F5344CB8AC3E}">
        <p14:creationId xmlns:p14="http://schemas.microsoft.com/office/powerpoint/2010/main" val="2820873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34547" y="3345873"/>
            <a:ext cx="4592782"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sz="5400" b="1" spc="50" dirty="0">
                <a:ln w="11430"/>
                <a:solidFill>
                  <a:srgbClr val="002060"/>
                </a:solidFill>
                <a:effectLst>
                  <a:outerShdw blurRad="76200" dist="50800" dir="5400000" algn="tl" rotWithShape="0">
                    <a:srgbClr val="000000">
                      <a:alpha val="65000"/>
                    </a:srgbClr>
                  </a:outerShdw>
                </a:effectLst>
                <a:latin typeface="Times New Roman" pitchFamily="18" charset="0"/>
                <a:cs typeface="Times New Roman" pitchFamily="18" charset="0"/>
              </a:rPr>
              <a:t>THANK YOU</a:t>
            </a:r>
          </a:p>
        </p:txBody>
      </p:sp>
      <p:pic>
        <p:nvPicPr>
          <p:cNvPr id="6" name="Picture 3" descr="C:\Users\Sharad\Desktop\download veltech.png"/>
          <p:cNvPicPr>
            <a:picLocks noChangeAspect="1" noChangeArrowheads="1"/>
          </p:cNvPicPr>
          <p:nvPr/>
        </p:nvPicPr>
        <p:blipFill>
          <a:blip r:embed="rId2"/>
          <a:srcRect/>
          <a:stretch>
            <a:fillRect/>
          </a:stretch>
        </p:blipFill>
        <p:spPr bwMode="auto">
          <a:xfrm>
            <a:off x="11668264" y="6982691"/>
            <a:ext cx="4295554" cy="1438275"/>
          </a:xfrm>
          <a:prstGeom prst="rect">
            <a:avLst/>
          </a:prstGeom>
          <a:noFill/>
        </p:spPr>
      </p:pic>
      <p:sp>
        <p:nvSpPr>
          <p:cNvPr id="9" name="Slide Number Placeholder 8">
            <a:extLst>
              <a:ext uri="{FF2B5EF4-FFF2-40B4-BE49-F238E27FC236}">
                <a16:creationId xmlns:a16="http://schemas.microsoft.com/office/drawing/2014/main" id="{DE467E1A-CA3B-20EC-133C-FDE72F8F5F6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43</a:t>
            </a:fld>
            <a:endParaRPr lang="en-US"/>
          </a:p>
        </p:txBody>
      </p:sp>
      <p:sp>
        <p:nvSpPr>
          <p:cNvPr id="10" name="Footer Placeholder 9">
            <a:extLst>
              <a:ext uri="{FF2B5EF4-FFF2-40B4-BE49-F238E27FC236}">
                <a16:creationId xmlns:a16="http://schemas.microsoft.com/office/drawing/2014/main" id="{C085D79C-5367-5D11-F316-8E41FBE4E674}"/>
              </a:ext>
            </a:extLst>
          </p:cNvPr>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sz="1100" dirty="0">
              <a:latin typeface="Times New Roman" pitchFamily="18" charset="0"/>
              <a:cs typeface="Times New Roman" pitchFamily="18" charset="0"/>
            </a:endParaRPr>
          </a:p>
        </p:txBody>
      </p:sp>
      <p:sp>
        <p:nvSpPr>
          <p:cNvPr id="11" name="Date Placeholder 10">
            <a:extLst>
              <a:ext uri="{FF2B5EF4-FFF2-40B4-BE49-F238E27FC236}">
                <a16:creationId xmlns:a16="http://schemas.microsoft.com/office/drawing/2014/main" id="{245F8EC2-D106-5A27-3961-508236D30CF6}"/>
              </a:ext>
            </a:extLst>
          </p:cNvPr>
          <p:cNvSpPr>
            <a:spLocks noGrp="1"/>
          </p:cNvSpPr>
          <p:nvPr>
            <p:ph type="dt" sz="half" idx="10"/>
          </p:nvPr>
        </p:nvSpPr>
        <p:spPr/>
        <p:txBody>
          <a:bodyPr/>
          <a:lstStyle/>
          <a:p>
            <a:fld id="{CB3A00E4-C4B2-4E65-99CE-9DB8F635C642}" type="datetime4">
              <a:rPr lang="en-US" smtClean="0"/>
              <a:t>May 6, 2024</a:t>
            </a:fld>
            <a:endParaRPr lang="en-US"/>
          </a:p>
        </p:txBody>
      </p:sp>
      <p:pic>
        <p:nvPicPr>
          <p:cNvPr id="12" name="Picture 2" descr="C:\Users\Sharad\Desktop\Logo-Final-A veltech.png">
            <a:extLst>
              <a:ext uri="{FF2B5EF4-FFF2-40B4-BE49-F238E27FC236}">
                <a16:creationId xmlns:a16="http://schemas.microsoft.com/office/drawing/2014/main" id="{02DAE25E-C86A-BBED-9DA8-E19B5DADF85E}"/>
              </a:ext>
            </a:extLst>
          </p:cNvPr>
          <p:cNvPicPr>
            <a:picLocks noChangeAspect="1" noChangeArrowheads="1"/>
          </p:cNvPicPr>
          <p:nvPr/>
        </p:nvPicPr>
        <p:blipFill>
          <a:blip r:embed="rId3"/>
          <a:srcRect/>
          <a:stretch>
            <a:fillRect/>
          </a:stretch>
        </p:blipFill>
        <p:spPr bwMode="auto">
          <a:xfrm>
            <a:off x="16449323" y="7193392"/>
            <a:ext cx="1160907" cy="1223246"/>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7286A2-1DAB-44FE-B856-5BD54459911E}" type="datetime4">
              <a:rPr lang="en-US" smtClean="0"/>
              <a:t>May 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
        <p:nvSpPr>
          <p:cNvPr id="5" name="Rectangle 4"/>
          <p:cNvSpPr/>
          <p:nvPr/>
        </p:nvSpPr>
        <p:spPr>
          <a:xfrm>
            <a:off x="675993" y="451550"/>
            <a:ext cx="16940775" cy="823752"/>
          </a:xfrm>
          <a:prstGeom prst="rect">
            <a:avLst/>
          </a:prstGeom>
        </p:spPr>
        <p:txBody>
          <a:bodyPr wrap="square">
            <a:spAutoFit/>
          </a:bodyPr>
          <a:lstStyle/>
          <a:p>
            <a:pPr lvl="1" algn="ctr">
              <a:lnSpc>
                <a:spcPct val="150000"/>
              </a:lnSpc>
            </a:pPr>
            <a:r>
              <a:rPr lang="en-IN" sz="3600" b="1" dirty="0" smtClean="0">
                <a:latin typeface="Times New Roman" pitchFamily="18" charset="0"/>
                <a:cs typeface="Times New Roman" pitchFamily="18" charset="0"/>
              </a:rPr>
              <a:t>OBJECTIVES</a:t>
            </a:r>
          </a:p>
        </p:txBody>
      </p:sp>
      <p:sp>
        <p:nvSpPr>
          <p:cNvPr id="6" name="Rectangle 5"/>
          <p:cNvSpPr/>
          <p:nvPr/>
        </p:nvSpPr>
        <p:spPr>
          <a:xfrm>
            <a:off x="819960" y="2317771"/>
            <a:ext cx="16187879" cy="4893647"/>
          </a:xfrm>
          <a:prstGeom prst="rect">
            <a:avLst/>
          </a:prstGeom>
        </p:spPr>
        <p:txBody>
          <a:bodyPr wrap="square">
            <a:spAutoFit/>
          </a:bodyPr>
          <a:lstStyle/>
          <a:p>
            <a:r>
              <a:rPr lang="en-IN" sz="2400" b="1" dirty="0">
                <a:latin typeface="Times New Roman" pitchFamily="18" charset="0"/>
                <a:cs typeface="Times New Roman" pitchFamily="18" charset="0"/>
              </a:rPr>
              <a:t>2.Scope of the </a:t>
            </a:r>
            <a:r>
              <a:rPr lang="en-IN" sz="2400" b="1" dirty="0" smtClean="0">
                <a:latin typeface="Times New Roman" pitchFamily="18" charset="0"/>
                <a:cs typeface="Times New Roman" pitchFamily="18" charset="0"/>
              </a:rPr>
              <a:t>project</a:t>
            </a:r>
          </a:p>
          <a:p>
            <a:endParaRPr lang="en-IN" sz="2400" b="1" dirty="0">
              <a:latin typeface="Times New Roman" pitchFamily="18" charset="0"/>
              <a:cs typeface="Times New Roman"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Collection and Preprocessing: Gathering and preprocessing a comprehensive dataset consisting of imaging data (DICOM format) and relevant clinical metadata from individuals diagnosed with pulmonary fibrosis.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Feature Engineering: Employing advanced feature engineering techniques to extract meaningful features from the imaging data and metadata to facilitate accurate prediction of lung function.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Model Development: Exploring various machine learning algorithms, including but not limited to regression and ensemble methods, to develop predictive models for estimating Forced Vital Capacity (FVC) rates.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Evaluation and Validation: Assessing the performance of developed models through rigorous evaluation metrics and cross-validation techniques to ensure their robustness and reliability.</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Interpretability and Clinical Application: Interpreting model outcomes and insights to provide clinically relevant information that can assist healthcare professionals in disease management and treatment decision-making for individuals with pulmonary fibrosis</a:t>
            </a:r>
            <a:r>
              <a:rPr lang="en-US" sz="2400" dirty="0" smtClean="0">
                <a:latin typeface="Times New Roman" panose="02020603050405020304" pitchFamily="18" charset="0"/>
                <a:cs typeface="Times New Roman" panose="02020603050405020304" pitchFamily="18" charset="0"/>
              </a:rPr>
              <a:t>.</a:t>
            </a:r>
            <a:endParaRPr lang="en-IN" sz="24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937906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3005" y="4558936"/>
            <a:ext cx="13957242" cy="2678566"/>
          </a:xfrm>
        </p:spPr>
      </p:pic>
      <p:sp>
        <p:nvSpPr>
          <p:cNvPr id="2" name="Date Placeholder 1"/>
          <p:cNvSpPr>
            <a:spLocks noGrp="1"/>
          </p:cNvSpPr>
          <p:nvPr>
            <p:ph type="dt" sz="half" idx="10"/>
          </p:nvPr>
        </p:nvSpPr>
        <p:spPr/>
        <p:txBody>
          <a:bodyPr/>
          <a:lstStyle/>
          <a:p>
            <a:fld id="{79986F51-B307-4080-B768-0A4237377AFB}" type="datetime4">
              <a:rPr lang="en-US" smtClean="0"/>
              <a:t>May 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sp>
        <p:nvSpPr>
          <p:cNvPr id="8" name="Rectangle 7"/>
          <p:cNvSpPr/>
          <p:nvPr/>
        </p:nvSpPr>
        <p:spPr>
          <a:xfrm>
            <a:off x="5563955" y="698561"/>
            <a:ext cx="6635343" cy="1754326"/>
          </a:xfrm>
          <a:prstGeom prst="rect">
            <a:avLst/>
          </a:prstGeom>
        </p:spPr>
        <p:txBody>
          <a:bodyPr wrap="none">
            <a:spAutoFit/>
          </a:bodyPr>
          <a:lstStyle/>
          <a:p>
            <a:r>
              <a:rPr lang="en-IN" sz="3600" b="1" dirty="0">
                <a:latin typeface="Times New Roman" pitchFamily="18" charset="0"/>
                <a:cs typeface="Times New Roman" pitchFamily="18" charset="0"/>
              </a:rPr>
              <a:t>TIMELINE OF THE </a:t>
            </a:r>
            <a:r>
              <a:rPr lang="en-IN" sz="3600" b="1" dirty="0" smtClean="0">
                <a:latin typeface="Times New Roman" pitchFamily="18" charset="0"/>
                <a:cs typeface="Times New Roman" pitchFamily="18" charset="0"/>
              </a:rPr>
              <a:t>PROJECT</a:t>
            </a:r>
          </a:p>
          <a:p>
            <a:endParaRPr lang="en-IN" sz="3600" b="1" dirty="0">
              <a:latin typeface="Times New Roman" pitchFamily="18" charset="0"/>
              <a:cs typeface="Times New Roman" pitchFamily="18" charset="0"/>
            </a:endParaRPr>
          </a:p>
          <a:p>
            <a:pPr algn="ctr"/>
            <a:r>
              <a:rPr lang="en-IN" sz="3600" dirty="0" smtClean="0"/>
              <a:t>Gantt chart</a:t>
            </a:r>
            <a:endParaRPr lang="en-IN" sz="36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598670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43A46-67A1-495C-A6CD-CB661B5114AF}" type="datetime4">
              <a:rPr lang="en-US" smtClean="0"/>
              <a:t>May 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sp>
        <p:nvSpPr>
          <p:cNvPr id="5" name="Rectangle 4"/>
          <p:cNvSpPr/>
          <p:nvPr/>
        </p:nvSpPr>
        <p:spPr>
          <a:xfrm>
            <a:off x="257755" y="347641"/>
            <a:ext cx="17739300" cy="823752"/>
          </a:xfrm>
          <a:prstGeom prst="rect">
            <a:avLst/>
          </a:prstGeom>
        </p:spPr>
        <p:txBody>
          <a:bodyPr wrap="square">
            <a:spAutoFit/>
          </a:bodyPr>
          <a:lstStyle/>
          <a:p>
            <a:pPr lvl="1" algn="ctr">
              <a:lnSpc>
                <a:spcPct val="150000"/>
              </a:lnSpc>
            </a:pPr>
            <a:r>
              <a:rPr lang="en-IN" sz="3600" b="1" dirty="0" smtClean="0">
                <a:latin typeface="Times New Roman" pitchFamily="18" charset="0"/>
                <a:cs typeface="Times New Roman" pitchFamily="18" charset="0"/>
              </a:rPr>
              <a:t>INTRODUCTION</a:t>
            </a:r>
          </a:p>
        </p:txBody>
      </p:sp>
      <p:sp>
        <p:nvSpPr>
          <p:cNvPr id="6" name="Rectangle 5"/>
          <p:cNvSpPr/>
          <p:nvPr/>
        </p:nvSpPr>
        <p:spPr>
          <a:xfrm>
            <a:off x="759413" y="2087380"/>
            <a:ext cx="16227644" cy="4893647"/>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Pulmonary fibrosis represents a progressive lung pathology characterized by the gradual scarring of lung tissue, necessitating precise measurement of Forced Vital Capacity (FVC) rates crucial for diagnosis and therapeutic intervention</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Conventional </a:t>
            </a:r>
            <a:r>
              <a:rPr lang="en-US" sz="2400" dirty="0">
                <a:latin typeface="Times New Roman" panose="02020603050405020304" pitchFamily="18" charset="0"/>
                <a:cs typeface="Times New Roman" panose="02020603050405020304" pitchFamily="18" charset="0"/>
              </a:rPr>
              <a:t>assessment methodologies often lack the precision required to discern subtle changes in pulmonary fibrosis progression, prompting the exploration of more advanced diagnostic approaches</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project seeks to harness the power of machine learning techniques and medical imaging data, specifically DICOM images and accompanying clinical metadata, to develop predictive models capable of estimating FVC rates in individuals afflicted with pulmonary fibrosis</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By </a:t>
            </a:r>
            <a:r>
              <a:rPr lang="en-US" sz="2400" dirty="0">
                <a:latin typeface="Times New Roman" panose="02020603050405020304" pitchFamily="18" charset="0"/>
                <a:cs typeface="Times New Roman" panose="02020603050405020304" pitchFamily="18" charset="0"/>
              </a:rPr>
              <a:t>employing sophisticated feature engineering methods and a diverse array of machine learning algorithms, including regression and ensemble techniques, the aim is to refine the accuracy and robustness of these predictive models</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anticipated outcomes of this research endeavor hold significant promise in advancing clinical decision-making processes, facilitating early disease detection, and tailoring personalized management strategies for patients grappling with pulmonary fibrosis, thereby fostering improved patient outcomes and overall quality of </a:t>
            </a:r>
            <a:r>
              <a:rPr lang="en-US" sz="2400" dirty="0" smtClean="0">
                <a:latin typeface="Times New Roman" panose="02020603050405020304" pitchFamily="18" charset="0"/>
                <a:cs typeface="Times New Roman" panose="02020603050405020304" pitchFamily="18" charset="0"/>
              </a:rPr>
              <a:t>life</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59025C-18C6-4E97-BEDF-C7085B3A2864}" type="datetime4">
              <a:rPr lang="en-US" smtClean="0"/>
              <a:t>May 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a:p>
        </p:txBody>
      </p:sp>
      <p:sp>
        <p:nvSpPr>
          <p:cNvPr id="5" name="Rectangle 4"/>
          <p:cNvSpPr/>
          <p:nvPr/>
        </p:nvSpPr>
        <p:spPr>
          <a:xfrm>
            <a:off x="553667" y="254642"/>
            <a:ext cx="16861497" cy="823752"/>
          </a:xfrm>
          <a:prstGeom prst="rect">
            <a:avLst/>
          </a:prstGeom>
        </p:spPr>
        <p:txBody>
          <a:bodyPr wrap="square">
            <a:spAutoFit/>
          </a:bodyPr>
          <a:lstStyle/>
          <a:p>
            <a:pPr lvl="1" algn="ctr">
              <a:lnSpc>
                <a:spcPct val="150000"/>
              </a:lnSpc>
            </a:pPr>
            <a:r>
              <a:rPr lang="en-IN" sz="3600" b="1" dirty="0" smtClean="0">
                <a:latin typeface="Times New Roman" pitchFamily="18" charset="0"/>
                <a:cs typeface="Times New Roman" pitchFamily="18" charset="0"/>
              </a:rPr>
              <a:t>LITERATURE REVIEW</a:t>
            </a:r>
          </a:p>
        </p:txBody>
      </p:sp>
      <p:graphicFrame>
        <p:nvGraphicFramePr>
          <p:cNvPr id="9" name="Table 8"/>
          <p:cNvGraphicFramePr>
            <a:graphicFrameLocks noGrp="1"/>
          </p:cNvGraphicFramePr>
          <p:nvPr>
            <p:extLst>
              <p:ext uri="{D42A27DB-BD31-4B8C-83A1-F6EECF244321}">
                <p14:modId xmlns:p14="http://schemas.microsoft.com/office/powerpoint/2010/main" val="1843539670"/>
              </p:ext>
            </p:extLst>
          </p:nvPr>
        </p:nvGraphicFramePr>
        <p:xfrm>
          <a:off x="812270" y="1419749"/>
          <a:ext cx="16957964" cy="7928574"/>
        </p:xfrm>
        <a:graphic>
          <a:graphicData uri="http://schemas.openxmlformats.org/drawingml/2006/table">
            <a:tbl>
              <a:tblPr firstRow="1" bandRow="1">
                <a:tableStyleId>{5C22544A-7EE6-4342-B048-85BDC9FD1C3A}</a:tableStyleId>
              </a:tblPr>
              <a:tblGrid>
                <a:gridCol w="4239491">
                  <a:extLst>
                    <a:ext uri="{9D8B030D-6E8A-4147-A177-3AD203B41FA5}">
                      <a16:colId xmlns:a16="http://schemas.microsoft.com/office/drawing/2014/main" val="20000"/>
                    </a:ext>
                  </a:extLst>
                </a:gridCol>
                <a:gridCol w="3817918">
                  <a:extLst>
                    <a:ext uri="{9D8B030D-6E8A-4147-A177-3AD203B41FA5}">
                      <a16:colId xmlns:a16="http://schemas.microsoft.com/office/drawing/2014/main" val="20001"/>
                    </a:ext>
                  </a:extLst>
                </a:gridCol>
                <a:gridCol w="2651760">
                  <a:extLst>
                    <a:ext uri="{9D8B030D-6E8A-4147-A177-3AD203B41FA5}">
                      <a16:colId xmlns:a16="http://schemas.microsoft.com/office/drawing/2014/main" val="20002"/>
                    </a:ext>
                  </a:extLst>
                </a:gridCol>
                <a:gridCol w="6248795">
                  <a:extLst>
                    <a:ext uri="{9D8B030D-6E8A-4147-A177-3AD203B41FA5}">
                      <a16:colId xmlns:a16="http://schemas.microsoft.com/office/drawing/2014/main" val="20003"/>
                    </a:ext>
                  </a:extLst>
                </a:gridCol>
              </a:tblGrid>
              <a:tr h="1054708">
                <a:tc>
                  <a:txBody>
                    <a:bodyPr/>
                    <a:lstStyle/>
                    <a:p>
                      <a:pPr algn="ctr"/>
                      <a:r>
                        <a:rPr lang="en-IN" sz="3200" dirty="0" smtClean="0"/>
                        <a:t>Author’s Name</a:t>
                      </a:r>
                      <a:endParaRPr lang="en-IN" sz="3200" dirty="0"/>
                    </a:p>
                  </a:txBody>
                  <a:tcPr/>
                </a:tc>
                <a:tc>
                  <a:txBody>
                    <a:bodyPr/>
                    <a:lstStyle/>
                    <a:p>
                      <a:pPr algn="ctr"/>
                      <a:r>
                        <a:rPr lang="en-IN" sz="3200" dirty="0" smtClean="0"/>
                        <a:t>Paper name and</a:t>
                      </a:r>
                      <a:r>
                        <a:rPr lang="en-IN" sz="3200" baseline="0" dirty="0" smtClean="0"/>
                        <a:t> publication details</a:t>
                      </a:r>
                      <a:endParaRPr lang="en-IN" sz="3200" dirty="0"/>
                    </a:p>
                  </a:txBody>
                  <a:tcPr/>
                </a:tc>
                <a:tc>
                  <a:txBody>
                    <a:bodyPr/>
                    <a:lstStyle/>
                    <a:p>
                      <a:pPr algn="ctr"/>
                      <a:r>
                        <a:rPr lang="en-IN" sz="3200" dirty="0" smtClean="0"/>
                        <a:t>Year </a:t>
                      </a:r>
                      <a:r>
                        <a:rPr lang="en-IN" sz="3200" baseline="0" dirty="0" smtClean="0"/>
                        <a:t> of publication</a:t>
                      </a:r>
                      <a:endParaRPr lang="en-IN" sz="3200" dirty="0"/>
                    </a:p>
                  </a:txBody>
                  <a:tcPr/>
                </a:tc>
                <a:tc>
                  <a:txBody>
                    <a:bodyPr/>
                    <a:lstStyle/>
                    <a:p>
                      <a:pPr algn="ctr"/>
                      <a:r>
                        <a:rPr lang="en-IN" sz="3200" dirty="0" smtClean="0"/>
                        <a:t>Main content of the paper</a:t>
                      </a:r>
                      <a:endParaRPr lang="en-IN" sz="3200" dirty="0"/>
                    </a:p>
                  </a:txBody>
                  <a:tcPr/>
                </a:tc>
                <a:extLst>
                  <a:ext uri="{0D108BD9-81ED-4DB2-BD59-A6C34878D82A}">
                    <a16:rowId xmlns:a16="http://schemas.microsoft.com/office/drawing/2014/main" val="10000"/>
                  </a:ext>
                </a:extLst>
              </a:tr>
              <a:tr h="3112734">
                <a:tc>
                  <a:txBody>
                    <a:bodyPr/>
                    <a:lstStyle/>
                    <a:p>
                      <a:r>
                        <a:rPr lang="en-IN" sz="2400" b="0" i="0" u="none" strike="noStrike" kern="1200" dirty="0" err="1" smtClean="0">
                          <a:solidFill>
                            <a:schemeClr val="dk1"/>
                          </a:solidFill>
                          <a:effectLst/>
                          <a:latin typeface="+mn-lt"/>
                          <a:ea typeface="+mn-ea"/>
                          <a:cs typeface="+mn-cs"/>
                          <a:hlinkClick r:id="rId2"/>
                        </a:rPr>
                        <a:t>Sampurna</a:t>
                      </a:r>
                      <a:r>
                        <a:rPr lang="en-IN" sz="2400" b="0" i="0" u="none" strike="noStrike" kern="1200" dirty="0" smtClean="0">
                          <a:solidFill>
                            <a:schemeClr val="dk1"/>
                          </a:solidFill>
                          <a:effectLst/>
                          <a:latin typeface="+mn-lt"/>
                          <a:ea typeface="+mn-ea"/>
                          <a:cs typeface="+mn-cs"/>
                          <a:hlinkClick r:id="rId2"/>
                        </a:rPr>
                        <a:t> Mandal</a:t>
                      </a:r>
                      <a:r>
                        <a:rPr lang="en-IN" sz="2400" b="0" i="0" kern="1200" dirty="0" smtClean="0">
                          <a:solidFill>
                            <a:schemeClr val="dk1"/>
                          </a:solidFill>
                          <a:effectLst/>
                          <a:latin typeface="+mn-lt"/>
                          <a:ea typeface="+mn-ea"/>
                          <a:cs typeface="+mn-cs"/>
                        </a:rPr>
                        <a:t>; </a:t>
                      </a:r>
                      <a:r>
                        <a:rPr lang="en-IN" sz="2400" b="0" i="0" u="none" strike="noStrike" kern="1200" dirty="0" smtClean="0">
                          <a:solidFill>
                            <a:schemeClr val="dk1"/>
                          </a:solidFill>
                          <a:effectLst/>
                          <a:latin typeface="+mn-lt"/>
                          <a:ea typeface="+mn-ea"/>
                          <a:cs typeface="+mn-cs"/>
                          <a:hlinkClick r:id="rId3"/>
                        </a:rPr>
                        <a:t>Valentina E. </a:t>
                      </a:r>
                      <a:r>
                        <a:rPr lang="en-IN" sz="2400" b="0" i="0" u="none" strike="noStrike" kern="1200" dirty="0" err="1" smtClean="0">
                          <a:solidFill>
                            <a:schemeClr val="dk1"/>
                          </a:solidFill>
                          <a:effectLst/>
                          <a:latin typeface="+mn-lt"/>
                          <a:ea typeface="+mn-ea"/>
                          <a:cs typeface="+mn-cs"/>
                          <a:hlinkClick r:id="rId3"/>
                        </a:rPr>
                        <a:t>Balas</a:t>
                      </a:r>
                      <a:r>
                        <a:rPr lang="en-IN" sz="2400" b="0" i="0" kern="1200" dirty="0" smtClean="0">
                          <a:solidFill>
                            <a:schemeClr val="dk1"/>
                          </a:solidFill>
                          <a:effectLst/>
                          <a:latin typeface="+mn-lt"/>
                          <a:ea typeface="+mn-ea"/>
                          <a:cs typeface="+mn-cs"/>
                        </a:rPr>
                        <a:t>; </a:t>
                      </a:r>
                      <a:r>
                        <a:rPr lang="en-IN" sz="2400" b="0" i="0" u="none" strike="noStrike" kern="1200" dirty="0" err="1" smtClean="0">
                          <a:solidFill>
                            <a:schemeClr val="dk1"/>
                          </a:solidFill>
                          <a:effectLst/>
                          <a:latin typeface="+mn-lt"/>
                          <a:ea typeface="+mn-ea"/>
                          <a:cs typeface="+mn-cs"/>
                          <a:hlinkClick r:id="rId4"/>
                        </a:rPr>
                        <a:t>Rabindra</a:t>
                      </a:r>
                      <a:r>
                        <a:rPr lang="en-IN" sz="2400" b="0" i="0" u="none" strike="noStrike" kern="1200" dirty="0" smtClean="0">
                          <a:solidFill>
                            <a:schemeClr val="dk1"/>
                          </a:solidFill>
                          <a:effectLst/>
                          <a:latin typeface="+mn-lt"/>
                          <a:ea typeface="+mn-ea"/>
                          <a:cs typeface="+mn-cs"/>
                          <a:hlinkClick r:id="rId4"/>
                        </a:rPr>
                        <a:t> </a:t>
                      </a:r>
                      <a:r>
                        <a:rPr lang="en-IN" sz="2400" b="0" i="0" u="none" strike="noStrike" kern="1200" dirty="0" err="1" smtClean="0">
                          <a:solidFill>
                            <a:schemeClr val="dk1"/>
                          </a:solidFill>
                          <a:effectLst/>
                          <a:latin typeface="+mn-lt"/>
                          <a:ea typeface="+mn-ea"/>
                          <a:cs typeface="+mn-cs"/>
                          <a:hlinkClick r:id="rId4"/>
                        </a:rPr>
                        <a:t>Nath</a:t>
                      </a:r>
                      <a:r>
                        <a:rPr lang="en-IN" sz="2400" b="0" i="0" u="none" strike="noStrike" kern="1200" dirty="0" smtClean="0">
                          <a:solidFill>
                            <a:schemeClr val="dk1"/>
                          </a:solidFill>
                          <a:effectLst/>
                          <a:latin typeface="+mn-lt"/>
                          <a:ea typeface="+mn-ea"/>
                          <a:cs typeface="+mn-cs"/>
                          <a:hlinkClick r:id="rId4"/>
                        </a:rPr>
                        <a:t> Shaw</a:t>
                      </a:r>
                      <a:r>
                        <a:rPr lang="en-IN" sz="2400" b="0" i="0" kern="1200" dirty="0" smtClean="0">
                          <a:solidFill>
                            <a:schemeClr val="dk1"/>
                          </a:solidFill>
                          <a:effectLst/>
                          <a:latin typeface="+mn-lt"/>
                          <a:ea typeface="+mn-ea"/>
                          <a:cs typeface="+mn-cs"/>
                        </a:rPr>
                        <a:t>; </a:t>
                      </a:r>
                      <a:r>
                        <a:rPr lang="en-IN" sz="2400" b="0" i="0" u="none" strike="noStrike" kern="1200" dirty="0" err="1" smtClean="0">
                          <a:solidFill>
                            <a:schemeClr val="dk1"/>
                          </a:solidFill>
                          <a:effectLst/>
                          <a:latin typeface="+mn-lt"/>
                          <a:ea typeface="+mn-ea"/>
                          <a:cs typeface="+mn-cs"/>
                          <a:hlinkClick r:id="rId5"/>
                        </a:rPr>
                        <a:t>Ankush</a:t>
                      </a:r>
                      <a:r>
                        <a:rPr lang="en-IN" sz="2400" b="0" i="0" u="none" strike="noStrike" kern="1200" dirty="0" smtClean="0">
                          <a:solidFill>
                            <a:schemeClr val="dk1"/>
                          </a:solidFill>
                          <a:effectLst/>
                          <a:latin typeface="+mn-lt"/>
                          <a:ea typeface="+mn-ea"/>
                          <a:cs typeface="+mn-cs"/>
                          <a:hlinkClick r:id="rId5"/>
                        </a:rPr>
                        <a:t> Ghosh</a:t>
                      </a:r>
                      <a:endParaRPr lang="en-IN" sz="2400" dirty="0"/>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400" b="1" i="0" kern="1200" dirty="0" smtClean="0">
                          <a:solidFill>
                            <a:schemeClr val="dk1"/>
                          </a:solidFill>
                          <a:effectLst/>
                          <a:latin typeface="+mn-lt"/>
                          <a:ea typeface="+mn-ea"/>
                          <a:cs typeface="+mn-cs"/>
                        </a:rPr>
                        <a:t>Prediction Analysis of Idiopathic Pulmonary Fibrosis Progression from OSIC Dataset</a:t>
                      </a:r>
                    </a:p>
                  </a:txBody>
                  <a:tcPr/>
                </a:tc>
                <a:tc>
                  <a:txBody>
                    <a:bodyPr/>
                    <a:lstStyle/>
                    <a:p>
                      <a:r>
                        <a:rPr lang="en-IN" sz="2400" b="0" i="0" u="sng" kern="1200" dirty="0" smtClean="0">
                          <a:solidFill>
                            <a:schemeClr val="dk1"/>
                          </a:solidFill>
                          <a:effectLst/>
                          <a:latin typeface="+mn-lt"/>
                          <a:ea typeface="+mn-ea"/>
                          <a:cs typeface="+mn-cs"/>
                          <a:hlinkClick r:id="rId6"/>
                        </a:rPr>
                        <a:t>2020 IEEE International Conference on Computing, Power and Communication Technologies (GUCON)</a:t>
                      </a:r>
                      <a:endParaRPr lang="en-IN" sz="2400" dirty="0"/>
                    </a:p>
                  </a:txBody>
                  <a:tcPr/>
                </a:tc>
                <a:tc>
                  <a:txBody>
                    <a:bodyPr/>
                    <a:lstStyle/>
                    <a:p>
                      <a:pPr marL="0" indent="0">
                        <a:buFont typeface="Arial" panose="020B0604020202020204" pitchFamily="34" charset="0"/>
                        <a:buNone/>
                      </a:pPr>
                      <a:r>
                        <a:rPr lang="en-US" sz="2400" b="0" i="0" kern="1200" dirty="0" smtClean="0">
                          <a:solidFill>
                            <a:schemeClr val="dk1"/>
                          </a:solidFill>
                          <a:effectLst/>
                          <a:latin typeface="Times New Roman" panose="02020603050405020304" pitchFamily="18" charset="0"/>
                          <a:ea typeface="+mn-ea"/>
                          <a:cs typeface="Times New Roman" panose="02020603050405020304" pitchFamily="18" charset="0"/>
                        </a:rPr>
                        <a:t>This paper aims to analyze and compare the performance of various machine learning models in predicting forced volume capacity measurements and confidence values from CT scan data, facilitating early diagnosis and efficient resource allocation in managing pulmonary fibrosis.</a:t>
                      </a:r>
                    </a:p>
                    <a:p>
                      <a:endParaRPr lang="en-IN" dirty="0"/>
                    </a:p>
                  </a:txBody>
                  <a:tcPr/>
                </a:tc>
                <a:extLst>
                  <a:ext uri="{0D108BD9-81ED-4DB2-BD59-A6C34878D82A}">
                    <a16:rowId xmlns:a16="http://schemas.microsoft.com/office/drawing/2014/main" val="10001"/>
                  </a:ext>
                </a:extLst>
              </a:tr>
              <a:tr h="3706546">
                <a:tc>
                  <a:txBody>
                    <a:bodyPr/>
                    <a:lstStyle/>
                    <a:p>
                      <a:r>
                        <a:rPr lang="pt-BR" sz="2400" b="0" i="0" u="none" strike="noStrike" kern="1200" dirty="0" smtClean="0">
                          <a:solidFill>
                            <a:schemeClr val="dk1"/>
                          </a:solidFill>
                          <a:effectLst/>
                          <a:latin typeface="+mn-lt"/>
                          <a:ea typeface="+mn-ea"/>
                          <a:cs typeface="+mn-cs"/>
                          <a:hlinkClick r:id="rId7"/>
                        </a:rPr>
                        <a:t>R Keerthana</a:t>
                      </a:r>
                      <a:r>
                        <a:rPr lang="pt-BR" sz="2400" b="0" i="0" kern="1200" dirty="0" smtClean="0">
                          <a:solidFill>
                            <a:schemeClr val="dk1"/>
                          </a:solidFill>
                          <a:effectLst/>
                          <a:latin typeface="+mn-lt"/>
                          <a:ea typeface="+mn-ea"/>
                          <a:cs typeface="+mn-cs"/>
                        </a:rPr>
                        <a:t>; </a:t>
                      </a:r>
                      <a:r>
                        <a:rPr lang="pt-BR" sz="2400" b="0" i="0" u="none" strike="noStrike" kern="1200" dirty="0" smtClean="0">
                          <a:solidFill>
                            <a:schemeClr val="dk1"/>
                          </a:solidFill>
                          <a:effectLst/>
                          <a:latin typeface="+mn-lt"/>
                          <a:ea typeface="+mn-ea"/>
                          <a:cs typeface="+mn-cs"/>
                          <a:hlinkClick r:id="rId8"/>
                        </a:rPr>
                        <a:t>Sindu Divakaran</a:t>
                      </a:r>
                      <a:r>
                        <a:rPr lang="pt-BR" sz="2400" b="0" i="0" kern="1200" dirty="0" smtClean="0">
                          <a:solidFill>
                            <a:schemeClr val="dk1"/>
                          </a:solidFill>
                          <a:effectLst/>
                          <a:latin typeface="+mn-lt"/>
                          <a:ea typeface="+mn-ea"/>
                          <a:cs typeface="+mn-cs"/>
                        </a:rPr>
                        <a:t>; </a:t>
                      </a:r>
                      <a:r>
                        <a:rPr lang="pt-BR" sz="2400" b="0" i="0" u="none" strike="noStrike" kern="1200" dirty="0" smtClean="0">
                          <a:solidFill>
                            <a:schemeClr val="dk1"/>
                          </a:solidFill>
                          <a:effectLst/>
                          <a:latin typeface="+mn-lt"/>
                          <a:ea typeface="+mn-ea"/>
                          <a:cs typeface="+mn-cs"/>
                          <a:hlinkClick r:id="rId9"/>
                        </a:rPr>
                        <a:t>S Nisha</a:t>
                      </a:r>
                      <a:endParaRPr lang="en-IN" sz="2400" dirty="0"/>
                    </a:p>
                  </a:txBody>
                  <a:tcPr/>
                </a:tc>
                <a:tc>
                  <a:txBody>
                    <a:bodyPr/>
                    <a:lstStyle/>
                    <a:p>
                      <a:r>
                        <a:rPr lang="en-US" sz="2400" b="1" i="0" kern="1200" dirty="0" smtClean="0">
                          <a:solidFill>
                            <a:schemeClr val="dk1"/>
                          </a:solidFill>
                          <a:effectLst/>
                          <a:latin typeface="+mn-lt"/>
                          <a:ea typeface="+mn-ea"/>
                          <a:cs typeface="+mn-cs"/>
                        </a:rPr>
                        <a:t>A robust deep learning method for radiation induced pulmonary fibrosis disease classification in lung CT-a review</a:t>
                      </a:r>
                      <a:endParaRPr lang="en-US" sz="2400" b="1" i="0" kern="1200" dirty="0">
                        <a:solidFill>
                          <a:schemeClr val="dk1"/>
                        </a:solidFill>
                        <a:effectLst/>
                        <a:latin typeface="+mn-lt"/>
                        <a:ea typeface="+mn-ea"/>
                        <a:cs typeface="+mn-cs"/>
                      </a:endParaRPr>
                    </a:p>
                  </a:txBody>
                  <a:tcPr/>
                </a:tc>
                <a:tc>
                  <a:txBody>
                    <a:bodyPr/>
                    <a:lstStyle/>
                    <a:p>
                      <a:r>
                        <a:rPr lang="en-US" sz="2700" b="1" i="0" kern="1200" dirty="0" smtClean="0">
                          <a:solidFill>
                            <a:schemeClr val="dk1"/>
                          </a:solidFill>
                          <a:effectLst/>
                          <a:latin typeface="+mn-lt"/>
                          <a:ea typeface="+mn-ea"/>
                          <a:cs typeface="+mn-cs"/>
                        </a:rPr>
                        <a:t> </a:t>
                      </a:r>
                      <a:r>
                        <a:rPr lang="en-US" sz="2400" b="0" i="0" u="none" strike="noStrike" kern="1200" dirty="0" smtClean="0">
                          <a:solidFill>
                            <a:schemeClr val="dk1"/>
                          </a:solidFill>
                          <a:effectLst/>
                          <a:latin typeface="+mn-lt"/>
                          <a:ea typeface="+mn-ea"/>
                          <a:cs typeface="+mn-cs"/>
                          <a:hlinkClick r:id="rId10"/>
                        </a:rPr>
                        <a:t>2022 International Conference on Power, Energy, Control and Transmission Systems (ICPECTS)</a:t>
                      </a:r>
                      <a:endParaRPr lang="en-IN" sz="2400" dirty="0"/>
                    </a:p>
                  </a:txBody>
                  <a:tcPr/>
                </a:tc>
                <a:tc>
                  <a:txBody>
                    <a:bodyPr/>
                    <a:lstStyle/>
                    <a:p>
                      <a:r>
                        <a:rPr lang="en-US" sz="2400" b="0" i="0" kern="1200" dirty="0" smtClean="0">
                          <a:solidFill>
                            <a:schemeClr val="dk1"/>
                          </a:solidFill>
                          <a:effectLst/>
                          <a:latin typeface="+mn-lt"/>
                          <a:ea typeface="+mn-ea"/>
                          <a:cs typeface="+mn-cs"/>
                        </a:rPr>
                        <a:t>Developing a deep learning model, I-CRAWL, to accurately segment pulmonary fibrosis (PF) lesions from CT scans, overcoming challenges like varied lesion characteristics and limited annotated data. The model integrates semi-supervised learning, image pre-processing, segmentation, feature extraction, and classification steps, aiming to facilitate precise diagnosis and treatment monitoring of PF using CT imaging.</a:t>
                      </a:r>
                      <a:endParaRPr lang="en-IN" sz="2400" dirty="0"/>
                    </a:p>
                  </a:txBody>
                  <a:tcPr/>
                </a:tc>
                <a:extLst>
                  <a:ext uri="{0D108BD9-81ED-4DB2-BD59-A6C34878D82A}">
                    <a16:rowId xmlns:a16="http://schemas.microsoft.com/office/drawing/2014/main" val="418673986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90EFA4-9428-48BC-8BD1-59D4B114AC5F}" type="datetime4">
              <a:rPr lang="en-US" smtClean="0"/>
              <a:t>May 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a:p>
        </p:txBody>
      </p:sp>
      <p:sp>
        <p:nvSpPr>
          <p:cNvPr id="5" name="Rectangle 4"/>
          <p:cNvSpPr/>
          <p:nvPr/>
        </p:nvSpPr>
        <p:spPr>
          <a:xfrm>
            <a:off x="579793" y="124318"/>
            <a:ext cx="16861497" cy="823752"/>
          </a:xfrm>
          <a:prstGeom prst="rect">
            <a:avLst/>
          </a:prstGeom>
        </p:spPr>
        <p:txBody>
          <a:bodyPr wrap="square">
            <a:spAutoFit/>
          </a:bodyPr>
          <a:lstStyle/>
          <a:p>
            <a:pPr lvl="1" algn="ctr">
              <a:lnSpc>
                <a:spcPct val="150000"/>
              </a:lnSpc>
            </a:pPr>
            <a:r>
              <a:rPr lang="en-IN" sz="3600" b="1" dirty="0" smtClean="0">
                <a:latin typeface="Times New Roman" pitchFamily="18" charset="0"/>
                <a:cs typeface="Times New Roman" pitchFamily="18" charset="0"/>
              </a:rPr>
              <a:t>LITERATURE REVIEW</a:t>
            </a:r>
          </a:p>
        </p:txBody>
      </p:sp>
      <p:graphicFrame>
        <p:nvGraphicFramePr>
          <p:cNvPr id="9" name="Table 8"/>
          <p:cNvGraphicFramePr>
            <a:graphicFrameLocks noGrp="1"/>
          </p:cNvGraphicFramePr>
          <p:nvPr>
            <p:extLst>
              <p:ext uri="{D42A27DB-BD31-4B8C-83A1-F6EECF244321}">
                <p14:modId xmlns:p14="http://schemas.microsoft.com/office/powerpoint/2010/main" val="1478930257"/>
              </p:ext>
            </p:extLst>
          </p:nvPr>
        </p:nvGraphicFramePr>
        <p:xfrm>
          <a:off x="825334" y="1084171"/>
          <a:ext cx="16957964" cy="8279827"/>
        </p:xfrm>
        <a:graphic>
          <a:graphicData uri="http://schemas.openxmlformats.org/drawingml/2006/table">
            <a:tbl>
              <a:tblPr firstRow="1" bandRow="1">
                <a:tableStyleId>{5C22544A-7EE6-4342-B048-85BDC9FD1C3A}</a:tableStyleId>
              </a:tblPr>
              <a:tblGrid>
                <a:gridCol w="4239491">
                  <a:extLst>
                    <a:ext uri="{9D8B030D-6E8A-4147-A177-3AD203B41FA5}">
                      <a16:colId xmlns:a16="http://schemas.microsoft.com/office/drawing/2014/main" val="20000"/>
                    </a:ext>
                  </a:extLst>
                </a:gridCol>
                <a:gridCol w="3817918">
                  <a:extLst>
                    <a:ext uri="{9D8B030D-6E8A-4147-A177-3AD203B41FA5}">
                      <a16:colId xmlns:a16="http://schemas.microsoft.com/office/drawing/2014/main" val="20001"/>
                    </a:ext>
                  </a:extLst>
                </a:gridCol>
                <a:gridCol w="2651760">
                  <a:extLst>
                    <a:ext uri="{9D8B030D-6E8A-4147-A177-3AD203B41FA5}">
                      <a16:colId xmlns:a16="http://schemas.microsoft.com/office/drawing/2014/main" val="20002"/>
                    </a:ext>
                  </a:extLst>
                </a:gridCol>
                <a:gridCol w="6248795">
                  <a:extLst>
                    <a:ext uri="{9D8B030D-6E8A-4147-A177-3AD203B41FA5}">
                      <a16:colId xmlns:a16="http://schemas.microsoft.com/office/drawing/2014/main" val="20003"/>
                    </a:ext>
                  </a:extLst>
                </a:gridCol>
              </a:tblGrid>
              <a:tr h="1193227">
                <a:tc>
                  <a:txBody>
                    <a:bodyPr/>
                    <a:lstStyle/>
                    <a:p>
                      <a:pPr algn="ctr"/>
                      <a:r>
                        <a:rPr lang="en-IN" sz="3200" dirty="0" smtClean="0"/>
                        <a:t>Author’s Name </a:t>
                      </a:r>
                      <a:endParaRPr lang="en-IN" sz="3200" dirty="0"/>
                    </a:p>
                  </a:txBody>
                  <a:tcPr/>
                </a:tc>
                <a:tc>
                  <a:txBody>
                    <a:bodyPr/>
                    <a:lstStyle/>
                    <a:p>
                      <a:pPr algn="ctr"/>
                      <a:r>
                        <a:rPr lang="en-IN" sz="3200" dirty="0" smtClean="0"/>
                        <a:t>Paper name and</a:t>
                      </a:r>
                      <a:r>
                        <a:rPr lang="en-IN" sz="3200" baseline="0" dirty="0" smtClean="0"/>
                        <a:t> publication details</a:t>
                      </a:r>
                      <a:endParaRPr lang="en-IN" sz="3200" dirty="0"/>
                    </a:p>
                  </a:txBody>
                  <a:tcPr/>
                </a:tc>
                <a:tc>
                  <a:txBody>
                    <a:bodyPr/>
                    <a:lstStyle/>
                    <a:p>
                      <a:pPr algn="ctr"/>
                      <a:r>
                        <a:rPr lang="en-IN" sz="3200" dirty="0" smtClean="0"/>
                        <a:t>Year </a:t>
                      </a:r>
                      <a:r>
                        <a:rPr lang="en-IN" sz="3200" baseline="0" dirty="0" smtClean="0"/>
                        <a:t> of publication</a:t>
                      </a:r>
                      <a:endParaRPr lang="en-IN" sz="3200" dirty="0"/>
                    </a:p>
                  </a:txBody>
                  <a:tcPr/>
                </a:tc>
                <a:tc>
                  <a:txBody>
                    <a:bodyPr/>
                    <a:lstStyle/>
                    <a:p>
                      <a:pPr algn="ctr"/>
                      <a:r>
                        <a:rPr lang="en-IN" sz="3200" dirty="0" smtClean="0"/>
                        <a:t>Main content of the paper</a:t>
                      </a:r>
                      <a:endParaRPr lang="en-IN" sz="3200" dirty="0"/>
                    </a:p>
                  </a:txBody>
                  <a:tcPr/>
                </a:tc>
                <a:extLst>
                  <a:ext uri="{0D108BD9-81ED-4DB2-BD59-A6C34878D82A}">
                    <a16:rowId xmlns:a16="http://schemas.microsoft.com/office/drawing/2014/main" val="10000"/>
                  </a:ext>
                </a:extLst>
              </a:tr>
              <a:tr h="2912411">
                <a:tc>
                  <a:txBody>
                    <a:bodyPr/>
                    <a:lstStyle/>
                    <a:p>
                      <a:r>
                        <a:rPr lang="en-IN" sz="2700" b="0" i="0" u="none" strike="noStrike" kern="1200" dirty="0" err="1" smtClean="0">
                          <a:solidFill>
                            <a:schemeClr val="dk1"/>
                          </a:solidFill>
                          <a:effectLst/>
                          <a:latin typeface="+mn-lt"/>
                          <a:ea typeface="+mn-ea"/>
                          <a:cs typeface="+mn-cs"/>
                          <a:hlinkClick r:id="rId2"/>
                        </a:rPr>
                        <a:t>Upasana</a:t>
                      </a:r>
                      <a:r>
                        <a:rPr lang="en-IN" sz="2700" b="0" i="0" u="none" strike="noStrike" kern="1200" dirty="0" smtClean="0">
                          <a:solidFill>
                            <a:schemeClr val="dk1"/>
                          </a:solidFill>
                          <a:effectLst/>
                          <a:latin typeface="+mn-lt"/>
                          <a:ea typeface="+mn-ea"/>
                          <a:cs typeface="+mn-cs"/>
                          <a:hlinkClick r:id="rId2"/>
                        </a:rPr>
                        <a:t> </a:t>
                      </a:r>
                      <a:r>
                        <a:rPr lang="en-IN" sz="2700" b="0" i="0" u="none" strike="noStrike" kern="1200" dirty="0" err="1" smtClean="0">
                          <a:solidFill>
                            <a:schemeClr val="dk1"/>
                          </a:solidFill>
                          <a:effectLst/>
                          <a:latin typeface="+mn-lt"/>
                          <a:ea typeface="+mn-ea"/>
                          <a:cs typeface="+mn-cs"/>
                          <a:hlinkClick r:id="rId2"/>
                        </a:rPr>
                        <a:t>Chutia</a:t>
                      </a:r>
                      <a:r>
                        <a:rPr lang="en-IN" sz="2700" b="0" i="0" kern="1200" dirty="0" smtClean="0">
                          <a:solidFill>
                            <a:schemeClr val="dk1"/>
                          </a:solidFill>
                          <a:effectLst/>
                          <a:latin typeface="+mn-lt"/>
                          <a:ea typeface="+mn-ea"/>
                          <a:cs typeface="+mn-cs"/>
                        </a:rPr>
                        <a:t>; </a:t>
                      </a:r>
                      <a:r>
                        <a:rPr lang="en-IN" sz="2700" b="0" i="0" u="none" strike="noStrike" kern="1200" dirty="0" err="1" smtClean="0">
                          <a:solidFill>
                            <a:schemeClr val="dk1"/>
                          </a:solidFill>
                          <a:effectLst/>
                          <a:latin typeface="+mn-lt"/>
                          <a:ea typeface="+mn-ea"/>
                          <a:cs typeface="+mn-cs"/>
                          <a:hlinkClick r:id="rId3"/>
                        </a:rPr>
                        <a:t>Anand</a:t>
                      </a:r>
                      <a:r>
                        <a:rPr lang="en-IN" sz="2700" b="0" i="0" u="none" strike="noStrike" kern="1200" dirty="0" smtClean="0">
                          <a:solidFill>
                            <a:schemeClr val="dk1"/>
                          </a:solidFill>
                          <a:effectLst/>
                          <a:latin typeface="+mn-lt"/>
                          <a:ea typeface="+mn-ea"/>
                          <a:cs typeface="+mn-cs"/>
                          <a:hlinkClick r:id="rId3"/>
                        </a:rPr>
                        <a:t> </a:t>
                      </a:r>
                      <a:r>
                        <a:rPr lang="en-IN" sz="2700" b="0" i="0" u="none" strike="noStrike" kern="1200" dirty="0" err="1" smtClean="0">
                          <a:solidFill>
                            <a:schemeClr val="dk1"/>
                          </a:solidFill>
                          <a:effectLst/>
                          <a:latin typeface="+mn-lt"/>
                          <a:ea typeface="+mn-ea"/>
                          <a:cs typeface="+mn-cs"/>
                          <a:hlinkClick r:id="rId3"/>
                        </a:rPr>
                        <a:t>Shanker</a:t>
                      </a:r>
                      <a:r>
                        <a:rPr lang="en-IN" sz="2700" b="0" i="0" u="none" strike="noStrike" kern="1200" dirty="0" smtClean="0">
                          <a:solidFill>
                            <a:schemeClr val="dk1"/>
                          </a:solidFill>
                          <a:effectLst/>
                          <a:latin typeface="+mn-lt"/>
                          <a:ea typeface="+mn-ea"/>
                          <a:cs typeface="+mn-cs"/>
                          <a:hlinkClick r:id="rId3"/>
                        </a:rPr>
                        <a:t> </a:t>
                      </a:r>
                      <a:r>
                        <a:rPr lang="en-IN" sz="2700" b="0" i="0" u="none" strike="noStrike" kern="1200" dirty="0" err="1" smtClean="0">
                          <a:solidFill>
                            <a:schemeClr val="dk1"/>
                          </a:solidFill>
                          <a:effectLst/>
                          <a:latin typeface="+mn-lt"/>
                          <a:ea typeface="+mn-ea"/>
                          <a:cs typeface="+mn-cs"/>
                          <a:hlinkClick r:id="rId3"/>
                        </a:rPr>
                        <a:t>Tewari</a:t>
                      </a:r>
                      <a:r>
                        <a:rPr lang="en-IN" sz="2700" b="0" i="0" kern="1200" dirty="0" smtClean="0">
                          <a:solidFill>
                            <a:schemeClr val="dk1"/>
                          </a:solidFill>
                          <a:effectLst/>
                          <a:latin typeface="+mn-lt"/>
                          <a:ea typeface="+mn-ea"/>
                          <a:cs typeface="+mn-cs"/>
                        </a:rPr>
                        <a:t>; </a:t>
                      </a:r>
                      <a:r>
                        <a:rPr lang="en-IN" sz="2700" b="0" i="0" u="none" strike="noStrike" kern="1200" dirty="0" err="1" smtClean="0">
                          <a:solidFill>
                            <a:schemeClr val="dk1"/>
                          </a:solidFill>
                          <a:effectLst/>
                          <a:latin typeface="+mn-lt"/>
                          <a:ea typeface="+mn-ea"/>
                          <a:cs typeface="+mn-cs"/>
                          <a:hlinkClick r:id="rId4"/>
                        </a:rPr>
                        <a:t>Jyoti</a:t>
                      </a:r>
                      <a:r>
                        <a:rPr lang="en-IN" sz="2700" b="0" i="0" u="none" strike="noStrike" kern="1200" dirty="0" smtClean="0">
                          <a:solidFill>
                            <a:schemeClr val="dk1"/>
                          </a:solidFill>
                          <a:effectLst/>
                          <a:latin typeface="+mn-lt"/>
                          <a:ea typeface="+mn-ea"/>
                          <a:cs typeface="+mn-cs"/>
                          <a:hlinkClick r:id="rId4"/>
                        </a:rPr>
                        <a:t> Prakash Singh</a:t>
                      </a:r>
                      <a:endParaRPr lang="en-IN" dirty="0"/>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700" b="1" i="0" kern="1200" dirty="0" smtClean="0">
                          <a:solidFill>
                            <a:schemeClr val="dk1"/>
                          </a:solidFill>
                          <a:effectLst/>
                          <a:latin typeface="+mn-lt"/>
                          <a:ea typeface="+mn-ea"/>
                          <a:cs typeface="+mn-cs"/>
                        </a:rPr>
                        <a:t>Analysis of Idiopathic Pulmonary Fibrosis through Machine Learning Techniques</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sz="2700" b="1" i="0" kern="1200" dirty="0" smtClean="0">
                        <a:solidFill>
                          <a:schemeClr val="dk1"/>
                        </a:solidFill>
                        <a:effectLst/>
                        <a:latin typeface="+mn-lt"/>
                        <a:ea typeface="+mn-ea"/>
                        <a:cs typeface="+mn-cs"/>
                      </a:endParaRPr>
                    </a:p>
                  </a:txBody>
                  <a:tcPr/>
                </a:tc>
                <a:tc>
                  <a:txBody>
                    <a:bodyPr/>
                    <a:lstStyle/>
                    <a:p>
                      <a:r>
                        <a:rPr lang="en-US" sz="2700" b="0" i="0" u="none" strike="noStrike" kern="1200" dirty="0" smtClean="0">
                          <a:solidFill>
                            <a:schemeClr val="dk1"/>
                          </a:solidFill>
                          <a:effectLst/>
                          <a:latin typeface="+mn-lt"/>
                          <a:ea typeface="+mn-ea"/>
                          <a:cs typeface="+mn-cs"/>
                          <a:hlinkClick r:id="rId5"/>
                        </a:rPr>
                        <a:t>2021 8th International Conference on Smart Computing and Communications (ICSCC)</a:t>
                      </a:r>
                      <a:endParaRPr lang="en-IN" dirty="0"/>
                    </a:p>
                  </a:txBody>
                  <a:tcPr/>
                </a:tc>
                <a:tc>
                  <a:txBody>
                    <a:bodyPr/>
                    <a:lstStyle/>
                    <a:p>
                      <a:r>
                        <a:rPr lang="en-US" sz="2200" b="0" i="0" kern="1200" dirty="0" smtClean="0">
                          <a:solidFill>
                            <a:schemeClr val="dk1"/>
                          </a:solidFill>
                          <a:effectLst/>
                          <a:latin typeface="Times New Roman" panose="02020603050405020304" pitchFamily="18" charset="0"/>
                          <a:ea typeface="+mn-ea"/>
                          <a:cs typeface="Times New Roman" panose="02020603050405020304" pitchFamily="18" charset="0"/>
                        </a:rPr>
                        <a:t>This</a:t>
                      </a:r>
                      <a:r>
                        <a:rPr lang="en-US" sz="2200" b="0" i="0" kern="1200" baseline="0" dirty="0" smtClean="0">
                          <a:solidFill>
                            <a:schemeClr val="dk1"/>
                          </a:solidFill>
                          <a:effectLst/>
                          <a:latin typeface="Times New Roman" panose="02020603050405020304" pitchFamily="18" charset="0"/>
                          <a:ea typeface="+mn-ea"/>
                          <a:cs typeface="Times New Roman" panose="02020603050405020304" pitchFamily="18" charset="0"/>
                        </a:rPr>
                        <a:t> </a:t>
                      </a:r>
                      <a:r>
                        <a:rPr lang="en-US" sz="2200" b="0" i="0" kern="1200" dirty="0" smtClean="0">
                          <a:solidFill>
                            <a:schemeClr val="dk1"/>
                          </a:solidFill>
                          <a:effectLst/>
                          <a:latin typeface="Times New Roman" panose="02020603050405020304" pitchFamily="18" charset="0"/>
                          <a:ea typeface="+mn-ea"/>
                          <a:cs typeface="Times New Roman" panose="02020603050405020304" pitchFamily="18" charset="0"/>
                        </a:rPr>
                        <a:t>aim to predict lung function decline in Idiopathic Pulmonary Fibrosis (IPF) patients, aiding in medication optimization and prolonging patient longevity. Early detection is crucial to mitigate morbidity, mortality, and healthcare costs. </a:t>
                      </a:r>
                      <a:endParaRPr lang="en-IN"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4032569">
                <a:tc>
                  <a:txBody>
                    <a:bodyPr/>
                    <a:lstStyle/>
                    <a:p>
                      <a:r>
                        <a:rPr lang="pt-BR" sz="2700" b="0" i="0" u="none" strike="noStrike" kern="1200" dirty="0" smtClean="0">
                          <a:solidFill>
                            <a:schemeClr val="dk1"/>
                          </a:solidFill>
                          <a:effectLst/>
                          <a:latin typeface="+mn-lt"/>
                          <a:ea typeface="+mn-ea"/>
                          <a:cs typeface="+mn-cs"/>
                          <a:hlinkClick r:id="rId6"/>
                        </a:rPr>
                        <a:t>Angeliki Poulou</a:t>
                      </a:r>
                      <a:r>
                        <a:rPr lang="pt-BR" sz="2700" b="0" i="0" kern="1200" dirty="0" smtClean="0">
                          <a:solidFill>
                            <a:schemeClr val="dk1"/>
                          </a:solidFill>
                          <a:effectLst/>
                          <a:latin typeface="+mn-lt"/>
                          <a:ea typeface="+mn-ea"/>
                          <a:cs typeface="+mn-cs"/>
                        </a:rPr>
                        <a:t>; </a:t>
                      </a:r>
                      <a:r>
                        <a:rPr lang="pt-BR" sz="2700" b="0" i="0" u="none" strike="noStrike" kern="1200" dirty="0" smtClean="0">
                          <a:solidFill>
                            <a:schemeClr val="dk1"/>
                          </a:solidFill>
                          <a:effectLst/>
                          <a:latin typeface="+mn-lt"/>
                          <a:ea typeface="+mn-ea"/>
                          <a:cs typeface="+mn-cs"/>
                          <a:hlinkClick r:id="rId7"/>
                        </a:rPr>
                        <a:t>Marios Poulos</a:t>
                      </a:r>
                      <a:r>
                        <a:rPr lang="pt-BR" sz="2700" b="0" i="0" kern="1200" dirty="0" smtClean="0">
                          <a:solidFill>
                            <a:schemeClr val="dk1"/>
                          </a:solidFill>
                          <a:effectLst/>
                          <a:latin typeface="+mn-lt"/>
                          <a:ea typeface="+mn-ea"/>
                          <a:cs typeface="+mn-cs"/>
                        </a:rPr>
                        <a:t>; </a:t>
                      </a:r>
                      <a:r>
                        <a:rPr lang="pt-BR" sz="2700" b="0" i="0" u="none" strike="noStrike" kern="1200" dirty="0" smtClean="0">
                          <a:solidFill>
                            <a:schemeClr val="dk1"/>
                          </a:solidFill>
                          <a:effectLst/>
                          <a:latin typeface="+mn-lt"/>
                          <a:ea typeface="+mn-ea"/>
                          <a:cs typeface="+mn-cs"/>
                          <a:hlinkClick r:id="rId8"/>
                        </a:rPr>
                        <a:t>Maximilianos Panas</a:t>
                      </a:r>
                      <a:endParaRPr lang="en-IN" dirty="0"/>
                    </a:p>
                  </a:txBody>
                  <a:tcPr/>
                </a:tc>
                <a:tc>
                  <a:txBody>
                    <a:bodyPr/>
                    <a:lstStyle/>
                    <a:p>
                      <a:r>
                        <a:rPr lang="en-US" sz="2700" b="1" i="0" kern="1200" dirty="0" smtClean="0">
                          <a:solidFill>
                            <a:schemeClr val="dk1"/>
                          </a:solidFill>
                          <a:effectLst/>
                          <a:latin typeface="+mn-lt"/>
                          <a:ea typeface="+mn-ea"/>
                          <a:cs typeface="+mn-cs"/>
                        </a:rPr>
                        <a:t>A regression-based machine learning approach for the prediction of lung function decline</a:t>
                      </a:r>
                      <a:endParaRPr lang="en-US" sz="2700" b="1" i="0" kern="1200" dirty="0">
                        <a:solidFill>
                          <a:schemeClr val="dk1"/>
                        </a:solidFill>
                        <a:effectLst/>
                        <a:latin typeface="+mn-lt"/>
                        <a:ea typeface="+mn-ea"/>
                        <a:cs typeface="+mn-cs"/>
                      </a:endParaRPr>
                    </a:p>
                  </a:txBody>
                  <a:tcPr/>
                </a:tc>
                <a:tc>
                  <a:txBody>
                    <a:bodyPr/>
                    <a:lstStyle/>
                    <a:p>
                      <a:r>
                        <a:rPr lang="en-IN" sz="2700" b="0" i="0" u="none" strike="noStrike" kern="1200" dirty="0" smtClean="0">
                          <a:solidFill>
                            <a:schemeClr val="dk1"/>
                          </a:solidFill>
                          <a:effectLst/>
                          <a:latin typeface="+mn-lt"/>
                          <a:ea typeface="+mn-ea"/>
                          <a:cs typeface="+mn-cs"/>
                          <a:hlinkClick r:id="rId9"/>
                        </a:rPr>
                        <a:t>2022 12th International Conference on Dependable Systems, Services and Technologies (DESSERT)</a:t>
                      </a:r>
                      <a:endParaRPr lang="en-IN" dirty="0"/>
                    </a:p>
                  </a:txBody>
                  <a:tcPr/>
                </a:tc>
                <a:tc>
                  <a:txBody>
                    <a:bodyPr/>
                    <a:lstStyle/>
                    <a:p>
                      <a:r>
                        <a:rPr lang="en-US" sz="2200" b="0" i="0" kern="1200" dirty="0" smtClean="0">
                          <a:solidFill>
                            <a:schemeClr val="dk1"/>
                          </a:solidFill>
                          <a:effectLst/>
                          <a:latin typeface="Times New Roman" panose="02020603050405020304" pitchFamily="18" charset="0"/>
                          <a:ea typeface="+mn-ea"/>
                          <a:cs typeface="Times New Roman" panose="02020603050405020304" pitchFamily="18" charset="0"/>
                        </a:rPr>
                        <a:t>Pulmonary fibrosis is a progressive lung disease where early detection is critical. In the </a:t>
                      </a:r>
                      <a:r>
                        <a:rPr lang="en-US" sz="2200" b="0" i="0" kern="1200" dirty="0" err="1" smtClean="0">
                          <a:solidFill>
                            <a:schemeClr val="dk1"/>
                          </a:solidFill>
                          <a:effectLst/>
                          <a:latin typeface="Times New Roman" panose="02020603050405020304" pitchFamily="18" charset="0"/>
                          <a:ea typeface="+mn-ea"/>
                          <a:cs typeface="Times New Roman" panose="02020603050405020304" pitchFamily="18" charset="0"/>
                        </a:rPr>
                        <a:t>Kaggle</a:t>
                      </a:r>
                      <a:r>
                        <a:rPr lang="en-US" sz="2200" b="0" i="0" kern="1200" dirty="0" smtClean="0">
                          <a:solidFill>
                            <a:schemeClr val="dk1"/>
                          </a:solidFill>
                          <a:effectLst/>
                          <a:latin typeface="Times New Roman" panose="02020603050405020304" pitchFamily="18" charset="0"/>
                          <a:ea typeface="+mn-ea"/>
                          <a:cs typeface="Times New Roman" panose="02020603050405020304" pitchFamily="18" charset="0"/>
                        </a:rPr>
                        <a:t> competition "OSIC Pulmonary Fibrosis Progression Predict lung function decline," our approach achieved a Laplace Log Likelihood score of -6.8590, earning a bronze medal. Using CT scans and clinical data, including spirometry FVC measurements, from 176 patients, we developed a simple yet accurate model to predict lung function decline by estimating FVC and a confidence measure through a sigmoid equation derived from a novel transformation of three parameters.</a:t>
                      </a:r>
                      <a:endParaRPr lang="en-IN"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91423249"/>
                  </a:ext>
                </a:extLst>
              </a:tr>
            </a:tbl>
          </a:graphicData>
        </a:graphic>
      </p:graphicFrame>
    </p:spTree>
    <p:extLst>
      <p:ext uri="{BB962C8B-B14F-4D97-AF65-F5344CB8AC3E}">
        <p14:creationId xmlns:p14="http://schemas.microsoft.com/office/powerpoint/2010/main" val="19273381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912</TotalTime>
  <Words>3576</Words>
  <Application>Microsoft Office PowerPoint</Application>
  <PresentationFormat>Custom</PresentationFormat>
  <Paragraphs>347</Paragraphs>
  <Slides>43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Times New Roman</vt:lpstr>
      <vt:lpstr>Calibri</vt:lpstr>
      <vt:lpstr>Calibri Light</vt:lpstr>
      <vt:lpstr>Arial</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Sharad</dc:creator>
  <cp:lastModifiedBy>SRI CHARITH</cp:lastModifiedBy>
  <cp:revision>56</cp:revision>
  <dcterms:modified xsi:type="dcterms:W3CDTF">2024-05-06T04:27:40Z</dcterms:modified>
</cp:coreProperties>
</file>